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3"/>
  </p:notesMasterIdLst>
  <p:sldIdLst>
    <p:sldId id="394" r:id="rId2"/>
    <p:sldId id="396" r:id="rId3"/>
    <p:sldId id="397" r:id="rId4"/>
    <p:sldId id="256" r:id="rId5"/>
    <p:sldId id="259" r:id="rId6"/>
    <p:sldId id="268" r:id="rId7"/>
    <p:sldId id="269" r:id="rId8"/>
    <p:sldId id="270" r:id="rId9"/>
    <p:sldId id="624" r:id="rId10"/>
    <p:sldId id="293" r:id="rId11"/>
    <p:sldId id="634" r:id="rId12"/>
    <p:sldId id="434" r:id="rId13"/>
    <p:sldId id="439" r:id="rId14"/>
    <p:sldId id="558" r:id="rId15"/>
    <p:sldId id="611" r:id="rId16"/>
    <p:sldId id="612" r:id="rId17"/>
    <p:sldId id="614" r:id="rId18"/>
    <p:sldId id="404" r:id="rId19"/>
    <p:sldId id="622" r:id="rId20"/>
    <p:sldId id="401" r:id="rId21"/>
    <p:sldId id="261" r:id="rId22"/>
    <p:sldId id="391" r:id="rId23"/>
    <p:sldId id="393" r:id="rId24"/>
    <p:sldId id="619" r:id="rId25"/>
    <p:sldId id="620" r:id="rId26"/>
    <p:sldId id="402" r:id="rId27"/>
    <p:sldId id="621" r:id="rId28"/>
    <p:sldId id="623" r:id="rId29"/>
    <p:sldId id="625" r:id="rId30"/>
    <p:sldId id="627" r:id="rId31"/>
    <p:sldId id="628" r:id="rId32"/>
    <p:sldId id="629" r:id="rId33"/>
    <p:sldId id="636" r:id="rId34"/>
    <p:sldId id="630" r:id="rId35"/>
    <p:sldId id="631" r:id="rId36"/>
    <p:sldId id="633" r:id="rId37"/>
    <p:sldId id="637" r:id="rId38"/>
    <p:sldId id="626" r:id="rId39"/>
    <p:sldId id="262" r:id="rId40"/>
    <p:sldId id="638" r:id="rId41"/>
    <p:sldId id="640" r:id="rId42"/>
    <p:sldId id="263" r:id="rId43"/>
    <p:sldId id="264" r:id="rId44"/>
    <p:sldId id="615" r:id="rId45"/>
    <p:sldId id="642" r:id="rId46"/>
    <p:sldId id="644" r:id="rId47"/>
    <p:sldId id="641" r:id="rId48"/>
    <p:sldId id="643" r:id="rId49"/>
    <p:sldId id="266" r:id="rId50"/>
    <p:sldId id="267" r:id="rId51"/>
    <p:sldId id="616" r:id="rId52"/>
    <p:sldId id="296" r:id="rId53"/>
    <p:sldId id="617" r:id="rId54"/>
    <p:sldId id="298" r:id="rId55"/>
    <p:sldId id="618" r:id="rId56"/>
    <p:sldId id="299" r:id="rId57"/>
    <p:sldId id="294" r:id="rId58"/>
    <p:sldId id="406" r:id="rId59"/>
    <p:sldId id="399" r:id="rId60"/>
    <p:sldId id="403" r:id="rId61"/>
    <p:sldId id="613" r:id="rId62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A49B"/>
    <a:srgbClr val="D91965"/>
    <a:srgbClr val="C17DBE"/>
    <a:srgbClr val="E305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9204" autoAdjust="0"/>
  </p:normalViewPr>
  <p:slideViewPr>
    <p:cSldViewPr snapToGrid="0">
      <p:cViewPr varScale="1">
        <p:scale>
          <a:sx n="88" d="100"/>
          <a:sy n="88" d="100"/>
        </p:scale>
        <p:origin x="2172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BD6CE-3AE1-400E-9F80-6862E462E1FE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E55441-FB42-4C34-B5D6-1F6C2C1CF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30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19" cy="418337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714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Shape 750"/>
          <p:cNvSpPr txBox="1">
            <a:spLocks noGrp="1"/>
          </p:cNvSpPr>
          <p:nvPr>
            <p:ph type="body" idx="1"/>
          </p:nvPr>
        </p:nvSpPr>
        <p:spPr>
          <a:xfrm>
            <a:off x="701040" y="4415791"/>
            <a:ext cx="5608200" cy="418349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926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6500" y="6577013"/>
            <a:ext cx="2711450" cy="20335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954E4-B819-934E-9D6C-AA5D1565BD5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001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66598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30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35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2130425"/>
            <a:ext cx="6096000" cy="17557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2200" y="4038600"/>
            <a:ext cx="60960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15315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27" name="Picture 3" descr="C:\Users\pryan4\Downloads\want-impact-public-health-help-shape-journey-ahead\OHDSI logo with text - vertical - 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1875375"/>
            <a:ext cx="2682875" cy="323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35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1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43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91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0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14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2300" y="6318250"/>
            <a:ext cx="57277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57200" y="1088136"/>
            <a:ext cx="8229600" cy="499675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  <a:lvl2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2pPr>
            <a:lvl3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3pPr>
            <a:lvl4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4pPr>
            <a:lvl5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I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09278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276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20425A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20425A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20425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20425A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20425A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20425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ndometriosis-uk.org/laurens-story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ohdsi.org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microsoft.com/office/2007/relationships/hdphoto" Target="../media/hdphoto2.wdp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2" Type="http://schemas.openxmlformats.org/officeDocument/2006/relationships/hyperlink" Target="https://www.endometriosis-uk.org/laurens-stor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ynthetichealth/synthea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ynthetichealth/synthea/wiki/CSV-File-Data-Dictionary#medications" TargetMode="External"/><Relationship Id="rId3" Type="http://schemas.openxmlformats.org/officeDocument/2006/relationships/hyperlink" Target="https://github.com/synthetichealth/synthea/wiki/CSV-File-Data-Dictionary#careplans" TargetMode="External"/><Relationship Id="rId7" Type="http://schemas.openxmlformats.org/officeDocument/2006/relationships/hyperlink" Target="https://github.com/synthetichealth/synthea/wiki/CSV-File-Data-Dictionary#immunizations" TargetMode="External"/><Relationship Id="rId12" Type="http://schemas.openxmlformats.org/officeDocument/2006/relationships/hyperlink" Target="https://github.com/synthetichealth/synthea/wiki/CSV-File-Data-Dictionary#procedures" TargetMode="External"/><Relationship Id="rId2" Type="http://schemas.openxmlformats.org/officeDocument/2006/relationships/hyperlink" Target="https://github.com/synthetichealth/synthea/wiki/CSV-File-Data-Dictionary#allergi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ynthetichealth/synthea/wiki/CSV-File-Data-Dictionary#imaging-studies" TargetMode="External"/><Relationship Id="rId11" Type="http://schemas.openxmlformats.org/officeDocument/2006/relationships/hyperlink" Target="https://github.com/synthetichealth/synthea/wiki/CSV-File-Data-Dictionary#patients" TargetMode="External"/><Relationship Id="rId5" Type="http://schemas.openxmlformats.org/officeDocument/2006/relationships/hyperlink" Target="https://github.com/synthetichealth/synthea/wiki/CSV-File-Data-Dictionary#encounters" TargetMode="External"/><Relationship Id="rId10" Type="http://schemas.openxmlformats.org/officeDocument/2006/relationships/hyperlink" Target="https://github.com/synthetichealth/synthea/wiki/CSV-File-Data-Dictionary#organizations" TargetMode="External"/><Relationship Id="rId4" Type="http://schemas.openxmlformats.org/officeDocument/2006/relationships/hyperlink" Target="https://github.com/synthetichealth/synthea/wiki/CSV-File-Data-Dictionary#conditions" TargetMode="External"/><Relationship Id="rId9" Type="http://schemas.openxmlformats.org/officeDocument/2006/relationships/hyperlink" Target="https://github.com/synthetichealth/synthea/wiki/CSV-File-Data-Dictionary#observations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OHDSI/Tutorial-ETL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OHDSI/ETL-Synthea/blob/master/Design/RabbitInAHatDesign.docx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forums.ohdsi.org/" TargetMode="External"/><Relationship Id="rId2" Type="http://schemas.openxmlformats.org/officeDocument/2006/relationships/hyperlink" Target="https://github.com/OHDSI/CommonDataModel/wik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OHDSI/Tutorial-ETL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4.png"/><Relationship Id="rId7" Type="http://schemas.microsoft.com/office/2007/relationships/hdphoto" Target="../media/hdphoto2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commons.wikimedia.org/wiki/File:Tulliana_bug.png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36676-929F-4C2F-A569-DBEA0C98106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en-US" dirty="0"/>
              <a:t>GENERAL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5EDD0-DC2A-42FF-AB6F-3FBD4C246D6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en-US" dirty="0"/>
              <a:t>Throughout the day we are going to use data from one patient to illustrate how to do a CDM.  We think only having one data point makes the process more tangible.</a:t>
            </a:r>
          </a:p>
          <a:p>
            <a:endParaRPr lang="en-US" dirty="0"/>
          </a:p>
          <a:p>
            <a:r>
              <a:rPr lang="en-US" dirty="0"/>
              <a:t>We will reuse Lauren: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https://www.endometriosis-uk.org/laurens-story</a:t>
            </a:r>
            <a:endParaRPr lang="en-US" sz="36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61E393-1AF1-457F-B96E-0CC1E397EC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143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 txBox="1">
            <a:spLocks noGrp="1"/>
          </p:cNvSpPr>
          <p:nvPr>
            <p:ph type="title"/>
          </p:nvPr>
        </p:nvSpPr>
        <p:spPr>
          <a:xfrm>
            <a:off x="1143000" y="152401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dirty="0"/>
              <a:t>OHDSI in a Box</a:t>
            </a:r>
          </a:p>
        </p:txBody>
      </p:sp>
      <p:sp>
        <p:nvSpPr>
          <p:cNvPr id="753" name="Shape 753"/>
          <p:cNvSpPr/>
          <p:nvPr/>
        </p:nvSpPr>
        <p:spPr>
          <a:xfrm>
            <a:off x="395100" y="1257300"/>
            <a:ext cx="8353800" cy="41529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Shape 755"/>
          <p:cNvSpPr/>
          <p:nvPr/>
        </p:nvSpPr>
        <p:spPr>
          <a:xfrm>
            <a:off x="3200983" y="2012731"/>
            <a:ext cx="3771315" cy="3245069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Shape 763"/>
          <p:cNvSpPr/>
          <p:nvPr/>
        </p:nvSpPr>
        <p:spPr>
          <a:xfrm>
            <a:off x="7193037" y="2012724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Lauren</a:t>
            </a:r>
          </a:p>
        </p:txBody>
      </p:sp>
      <p:grpSp>
        <p:nvGrpSpPr>
          <p:cNvPr id="767" name="Shape 767"/>
          <p:cNvGrpSpPr/>
          <p:nvPr/>
        </p:nvGrpSpPr>
        <p:grpSpPr>
          <a:xfrm>
            <a:off x="629050" y="2012607"/>
            <a:ext cx="2350865" cy="1427522"/>
            <a:chOff x="711372" y="857704"/>
            <a:chExt cx="1919857" cy="1165800"/>
          </a:xfrm>
        </p:grpSpPr>
        <p:sp>
          <p:nvSpPr>
            <p:cNvPr id="769" name="Shape 769"/>
            <p:cNvSpPr/>
            <p:nvPr/>
          </p:nvSpPr>
          <p:spPr>
            <a:xfrm>
              <a:off x="711372" y="857704"/>
              <a:ext cx="1919857" cy="1165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Microsoft SQL Server</a:t>
              </a:r>
              <a:endParaRPr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Shape 771"/>
            <p:cNvSpPr/>
            <p:nvPr/>
          </p:nvSpPr>
          <p:spPr>
            <a:xfrm>
              <a:off x="928275" y="1336112"/>
              <a:ext cx="666900" cy="537300"/>
            </a:xfrm>
            <a:prstGeom prst="can">
              <a:avLst>
                <a:gd name="adj" fmla="val 25000"/>
              </a:avLst>
            </a:prstGeom>
            <a:solidFill>
              <a:srgbClr val="07376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cdm</a:t>
              </a:r>
            </a:p>
          </p:txBody>
        </p:sp>
        <p:sp>
          <p:nvSpPr>
            <p:cNvPr id="772" name="Shape 772"/>
            <p:cNvSpPr/>
            <p:nvPr/>
          </p:nvSpPr>
          <p:spPr>
            <a:xfrm>
              <a:off x="1848926" y="1339918"/>
              <a:ext cx="666900" cy="537300"/>
            </a:xfrm>
            <a:prstGeom prst="can">
              <a:avLst>
                <a:gd name="adj" fmla="val 25000"/>
              </a:avLst>
            </a:prstGeom>
            <a:solidFill>
              <a:srgbClr val="E6913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webapi</a:t>
              </a:r>
            </a:p>
          </p:txBody>
        </p:sp>
      </p:grpSp>
      <p:sp>
        <p:nvSpPr>
          <p:cNvPr id="774" name="Shape 774"/>
          <p:cNvSpPr/>
          <p:nvPr/>
        </p:nvSpPr>
        <p:spPr>
          <a:xfrm>
            <a:off x="654663" y="3552243"/>
            <a:ext cx="2325325" cy="638821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Microsoft SQL Server Management Studio</a:t>
            </a:r>
          </a:p>
        </p:txBody>
      </p:sp>
      <p:sp>
        <p:nvSpPr>
          <p:cNvPr id="788" name="Shape 788"/>
          <p:cNvSpPr txBox="1"/>
          <p:nvPr/>
        </p:nvSpPr>
        <p:spPr>
          <a:xfrm>
            <a:off x="4399404" y="2795291"/>
            <a:ext cx="1301700" cy="25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C9DAF8"/>
                </a:solidFill>
              </a:rPr>
              <a:t>WebTools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8B04DA-078A-440A-9D3A-C9DAEC6131D3}"/>
              </a:ext>
            </a:extLst>
          </p:cNvPr>
          <p:cNvGrpSpPr/>
          <p:nvPr/>
        </p:nvGrpSpPr>
        <p:grpSpPr>
          <a:xfrm>
            <a:off x="3680347" y="2182451"/>
            <a:ext cx="2812586" cy="2885804"/>
            <a:chOff x="3643958" y="2763526"/>
            <a:chExt cx="2812586" cy="288580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DCF97B6-433A-4975-A8C1-A98318F712BB}"/>
                </a:ext>
              </a:extLst>
            </p:cNvPr>
            <p:cNvGrpSpPr/>
            <p:nvPr/>
          </p:nvGrpSpPr>
          <p:grpSpPr>
            <a:xfrm>
              <a:off x="3643958" y="2763526"/>
              <a:ext cx="2812586" cy="2885804"/>
              <a:chOff x="3643958" y="2763526"/>
              <a:chExt cx="2812586" cy="2885804"/>
            </a:xfrm>
          </p:grpSpPr>
          <p:sp>
            <p:nvSpPr>
              <p:cNvPr id="758" name="Shape 758"/>
              <p:cNvSpPr/>
              <p:nvPr/>
            </p:nvSpPr>
            <p:spPr>
              <a:xfrm>
                <a:off x="3643987" y="2763526"/>
                <a:ext cx="2812500" cy="1837800"/>
              </a:xfrm>
              <a:prstGeom prst="rect">
                <a:avLst/>
              </a:prstGeom>
              <a:solidFill>
                <a:srgbClr val="073763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2000" dirty="0"/>
              </a:p>
            </p:txBody>
          </p:sp>
          <p:sp>
            <p:nvSpPr>
              <p:cNvPr id="759" name="Shape 759"/>
              <p:cNvSpPr/>
              <p:nvPr/>
            </p:nvSpPr>
            <p:spPr>
              <a:xfrm>
                <a:off x="3814327" y="3583959"/>
                <a:ext cx="2472300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en-US" sz="1200" b="0" i="0" u="none" strike="noStrike" cap="none" dirty="0">
                    <a:latin typeface="Arial"/>
                    <a:ea typeface="Arial"/>
                    <a:cs typeface="Arial"/>
                    <a:sym typeface="Arial"/>
                  </a:rPr>
                  <a:t>WebAPI</a:t>
                </a:r>
              </a:p>
            </p:txBody>
          </p:sp>
          <p:sp>
            <p:nvSpPr>
              <p:cNvPr id="760" name="Shape 760"/>
              <p:cNvSpPr/>
              <p:nvPr/>
            </p:nvSpPr>
            <p:spPr>
              <a:xfrm>
                <a:off x="3814327" y="3090725"/>
                <a:ext cx="2472299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en-US" sz="1200" b="0" i="0" u="none" strike="noStrike" cap="none" dirty="0">
                    <a:latin typeface="Arial"/>
                    <a:ea typeface="Arial"/>
                    <a:cs typeface="Arial"/>
                    <a:sym typeface="Arial"/>
                  </a:rPr>
                  <a:t>Atlas</a:t>
                </a:r>
              </a:p>
            </p:txBody>
          </p:sp>
          <p:grpSp>
            <p:nvGrpSpPr>
              <p:cNvPr id="777" name="Shape 777"/>
              <p:cNvGrpSpPr/>
              <p:nvPr/>
            </p:nvGrpSpPr>
            <p:grpSpPr>
              <a:xfrm>
                <a:off x="3643958" y="4706207"/>
                <a:ext cx="2812586" cy="943123"/>
                <a:chOff x="3919800" y="4393725"/>
                <a:chExt cx="2865600" cy="960900"/>
              </a:xfrm>
            </p:grpSpPr>
            <p:sp>
              <p:nvSpPr>
                <p:cNvPr id="778" name="Shape 778"/>
                <p:cNvSpPr/>
                <p:nvPr/>
              </p:nvSpPr>
              <p:spPr>
                <a:xfrm>
                  <a:off x="3919800" y="4393725"/>
                  <a:ext cx="2865600" cy="960900"/>
                </a:xfrm>
                <a:prstGeom prst="rect">
                  <a:avLst/>
                </a:prstGeom>
                <a:solidFill>
                  <a:srgbClr val="E69138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2000" dirty="0"/>
                </a:p>
              </p:txBody>
            </p:sp>
            <p:grpSp>
              <p:nvGrpSpPr>
                <p:cNvPr id="779" name="Shape 779"/>
                <p:cNvGrpSpPr/>
                <p:nvPr/>
              </p:nvGrpSpPr>
              <p:grpSpPr>
                <a:xfrm>
                  <a:off x="4093350" y="4733401"/>
                  <a:ext cx="534900" cy="426600"/>
                  <a:chOff x="3948153" y="4189951"/>
                  <a:chExt cx="534900" cy="426600"/>
                </a:xfrm>
              </p:grpSpPr>
              <p:sp>
                <p:nvSpPr>
                  <p:cNvPr id="780" name="Shape 780"/>
                  <p:cNvSpPr/>
                  <p:nvPr/>
                </p:nvSpPr>
                <p:spPr>
                  <a:xfrm>
                    <a:off x="3948153" y="4189951"/>
                    <a:ext cx="534900" cy="4266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id="781" name="Shape 781" descr="500px-R_logo.svg.png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>
                    <a:off x="3981559" y="4229309"/>
                    <a:ext cx="452100" cy="350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782" name="Shape 782"/>
                <p:cNvSpPr/>
                <p:nvPr/>
              </p:nvSpPr>
              <p:spPr>
                <a:xfrm>
                  <a:off x="4689450" y="4733400"/>
                  <a:ext cx="887400" cy="426600"/>
                </a:xfrm>
                <a:prstGeom prst="rect">
                  <a:avLst/>
                </a:prstGeom>
                <a:solidFill>
                  <a:srgbClr val="F3F3F3"/>
                </a:soli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25000"/>
                    <a:buFont typeface="Arial"/>
                    <a:buNone/>
                  </a:pPr>
                  <a:r>
                    <a:rPr lang="en-US"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OHDSI R packages</a:t>
                  </a:r>
                </a:p>
              </p:txBody>
            </p:sp>
            <p:grpSp>
              <p:nvGrpSpPr>
                <p:cNvPr id="783" name="Shape 783"/>
                <p:cNvGrpSpPr/>
                <p:nvPr/>
              </p:nvGrpSpPr>
              <p:grpSpPr>
                <a:xfrm>
                  <a:off x="5638050" y="4733350"/>
                  <a:ext cx="981000" cy="426600"/>
                  <a:chOff x="5638050" y="4733350"/>
                  <a:chExt cx="981000" cy="426600"/>
                </a:xfrm>
              </p:grpSpPr>
              <p:sp>
                <p:nvSpPr>
                  <p:cNvPr id="784" name="Shape 784"/>
                  <p:cNvSpPr/>
                  <p:nvPr/>
                </p:nvSpPr>
                <p:spPr>
                  <a:xfrm>
                    <a:off x="5638050" y="4733350"/>
                    <a:ext cx="981000" cy="426600"/>
                  </a:xfrm>
                  <a:prstGeom prst="rect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id="785" name="Shape 785" descr="RStudio-Ball.png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/>
                  <a:stretch/>
                </p:blipFill>
                <p:spPr>
                  <a:xfrm>
                    <a:off x="5755487" y="4840376"/>
                    <a:ext cx="218100" cy="218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786" name="Shape 786"/>
                  <p:cNvSpPr txBox="1"/>
                  <p:nvPr/>
                </p:nvSpPr>
                <p:spPr>
                  <a:xfrm>
                    <a:off x="5926811" y="4821535"/>
                    <a:ext cx="692238" cy="23694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ct val="25000"/>
                      <a:buFont typeface="Arial"/>
                      <a:buNone/>
                    </a:pPr>
                    <a:r>
                      <a:rPr lang="en-US"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Studio</a:t>
                    </a:r>
                  </a:p>
                </p:txBody>
              </p:sp>
            </p:grpSp>
            <p:sp>
              <p:nvSpPr>
                <p:cNvPr id="787" name="Shape 787"/>
                <p:cNvSpPr txBox="1"/>
                <p:nvPr/>
              </p:nvSpPr>
              <p:spPr>
                <a:xfrm>
                  <a:off x="3919830" y="4414875"/>
                  <a:ext cx="2865512" cy="259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algn="ctr" rtl="0">
                    <a:spcBef>
                      <a:spcPts val="0"/>
                    </a:spcBef>
                    <a:buNone/>
                  </a:pPr>
                  <a:r>
                    <a:rPr lang="en-US" sz="1200" b="1" dirty="0">
                      <a:solidFill>
                        <a:srgbClr val="783F04"/>
                      </a:solidFill>
                    </a:rPr>
                    <a:t>Methods Library</a:t>
                  </a:r>
                </a:p>
              </p:txBody>
            </p:sp>
          </p:grpSp>
          <p:sp>
            <p:nvSpPr>
              <p:cNvPr id="789" name="Shape 789"/>
              <p:cNvSpPr/>
              <p:nvPr/>
            </p:nvSpPr>
            <p:spPr>
              <a:xfrm>
                <a:off x="3814327" y="4060152"/>
                <a:ext cx="2472300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Arial"/>
                  <a:buNone/>
                </a:pPr>
                <a:endParaRPr sz="2000" dirty="0"/>
              </a:p>
            </p:txBody>
          </p:sp>
        </p:grpSp>
        <p:grpSp>
          <p:nvGrpSpPr>
            <p:cNvPr id="790" name="Shape 790"/>
            <p:cNvGrpSpPr/>
            <p:nvPr/>
          </p:nvGrpSpPr>
          <p:grpSpPr>
            <a:xfrm>
              <a:off x="4594439" y="4112590"/>
              <a:ext cx="1425362" cy="314414"/>
              <a:chOff x="7603056" y="4172788"/>
              <a:chExt cx="1702738" cy="375600"/>
            </a:xfrm>
          </p:grpSpPr>
          <p:pic>
            <p:nvPicPr>
              <p:cNvPr id="791" name="Shape 791" descr="tomcat.png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603056" y="4196800"/>
                <a:ext cx="459291" cy="3275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2" name="Shape 792"/>
              <p:cNvSpPr txBox="1"/>
              <p:nvPr/>
            </p:nvSpPr>
            <p:spPr>
              <a:xfrm>
                <a:off x="8062326" y="4172788"/>
                <a:ext cx="1243468" cy="37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-US" sz="1200" dirty="0"/>
                  <a:t>Tomcat</a:t>
                </a:r>
              </a:p>
            </p:txBody>
          </p:sp>
        </p:grp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079" y="304800"/>
            <a:ext cx="988821" cy="71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Slide Number Placeholder 2">
            <a:extLst>
              <a:ext uri="{FF2B5EF4-FFF2-40B4-BE49-F238E27FC236}">
                <a16:creationId xmlns:a16="http://schemas.microsoft.com/office/drawing/2014/main" id="{3C204E90-616A-45B7-992A-DE4A8080053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10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026" name="Picture 2" descr="Image result for aws ec2 instance">
            <a:extLst>
              <a:ext uri="{FF2B5EF4-FFF2-40B4-BE49-F238E27FC236}">
                <a16:creationId xmlns:a16="http://schemas.microsoft.com/office/drawing/2014/main" id="{AC244188-8610-403C-B2E0-7726AA556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611" y="1191286"/>
            <a:ext cx="2222906" cy="88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Shape 765">
            <a:extLst>
              <a:ext uri="{FF2B5EF4-FFF2-40B4-BE49-F238E27FC236}">
                <a16:creationId xmlns:a16="http://schemas.microsoft.com/office/drawing/2014/main" id="{7053E7CD-22D1-4F46-9EE5-9862EA262C30}"/>
              </a:ext>
            </a:extLst>
          </p:cNvPr>
          <p:cNvSpPr/>
          <p:nvPr/>
        </p:nvSpPr>
        <p:spPr>
          <a:xfrm>
            <a:off x="7209066" y="3007701"/>
            <a:ext cx="1301700" cy="418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WhiteRabbit</a:t>
            </a:r>
          </a:p>
        </p:txBody>
      </p:sp>
      <p:sp>
        <p:nvSpPr>
          <p:cNvPr id="49" name="Shape 766">
            <a:extLst>
              <a:ext uri="{FF2B5EF4-FFF2-40B4-BE49-F238E27FC236}">
                <a16:creationId xmlns:a16="http://schemas.microsoft.com/office/drawing/2014/main" id="{BBA28891-ABDC-445E-84F8-76473B1A0995}"/>
              </a:ext>
            </a:extLst>
          </p:cNvPr>
          <p:cNvSpPr/>
          <p:nvPr/>
        </p:nvSpPr>
        <p:spPr>
          <a:xfrm>
            <a:off x="7209066" y="3508913"/>
            <a:ext cx="1301700" cy="4182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RabbitInAHat</a:t>
            </a:r>
          </a:p>
        </p:txBody>
      </p:sp>
      <p:sp>
        <p:nvSpPr>
          <p:cNvPr id="50" name="Shape 763">
            <a:extLst>
              <a:ext uri="{FF2B5EF4-FFF2-40B4-BE49-F238E27FC236}">
                <a16:creationId xmlns:a16="http://schemas.microsoft.com/office/drawing/2014/main" id="{8D99B337-53A5-44F7-B9C1-B434EC0F76F9}"/>
              </a:ext>
            </a:extLst>
          </p:cNvPr>
          <p:cNvSpPr/>
          <p:nvPr/>
        </p:nvSpPr>
        <p:spPr>
          <a:xfrm>
            <a:off x="7209066" y="2496938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Synthea</a:t>
            </a:r>
            <a:endParaRPr lang="en-US" sz="12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 descr="Image result for MS SQL SERVER">
            <a:extLst>
              <a:ext uri="{FF2B5EF4-FFF2-40B4-BE49-F238E27FC236}">
                <a16:creationId xmlns:a16="http://schemas.microsoft.com/office/drawing/2014/main" id="{F043B40F-F8E1-4A32-9BFA-60BD7E89A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63" y="1889419"/>
            <a:ext cx="816619" cy="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Shape 766">
            <a:extLst>
              <a:ext uri="{FF2B5EF4-FFF2-40B4-BE49-F238E27FC236}">
                <a16:creationId xmlns:a16="http://schemas.microsoft.com/office/drawing/2014/main" id="{B11AD851-59AB-4992-9A85-DA9CEBFC7850}"/>
              </a:ext>
            </a:extLst>
          </p:cNvPr>
          <p:cNvSpPr/>
          <p:nvPr/>
        </p:nvSpPr>
        <p:spPr>
          <a:xfrm>
            <a:off x="7209066" y="4050250"/>
            <a:ext cx="1301700" cy="4182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Usagi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2E3388C-690E-46AF-9F4F-6B8AA37ACA1A}"/>
              </a:ext>
            </a:extLst>
          </p:cNvPr>
          <p:cNvSpPr/>
          <p:nvPr/>
        </p:nvSpPr>
        <p:spPr>
          <a:xfrm>
            <a:off x="2178679" y="1460415"/>
            <a:ext cx="5058274" cy="37773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Needs updating once we secure the box</a:t>
            </a:r>
          </a:p>
        </p:txBody>
      </p:sp>
    </p:spTree>
    <p:extLst>
      <p:ext uri="{BB962C8B-B14F-4D97-AF65-F5344CB8AC3E}">
        <p14:creationId xmlns:p14="http://schemas.microsoft.com/office/powerpoint/2010/main" val="2771003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90156-D757-4C90-954F-8D9046649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C5D23-E031-4FBC-94D2-E4705C798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SIGN OUT A VM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6C3F8-5CD1-4934-92D0-8C7642FF63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938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OHDSI’s Mission &amp;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4000" dirty="0"/>
              <a:t>To improve health by empowering a community to collaboratively generate the evidence that promotes better health decisions and better care.</a:t>
            </a:r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/>
              <a:t>A world in which observational research produces a comprehensive understanding of health and disease.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kern="1200" dirty="0"/>
              <a:t>Join us on the journey</a:t>
            </a:r>
            <a:r>
              <a:rPr lang="en-US" sz="400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444583ED-F364-40B3-B25B-483B5033DFA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09800" y="5869259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http://ohdsi.org</a:t>
            </a:r>
            <a:endParaRPr lang="en-US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219200" y="4953000"/>
            <a:ext cx="7543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955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None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What's the adherence to my drug in the data assets I own?"</a:t>
            </a: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Current solution:</a:t>
            </a:r>
          </a:p>
        </p:txBody>
      </p:sp>
      <p:pic>
        <p:nvPicPr>
          <p:cNvPr id="1563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8959" y="1558781"/>
            <a:ext cx="1847850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5203"/>
            <a:ext cx="8342607" cy="849228"/>
          </a:xfrm>
        </p:spPr>
        <p:txBody>
          <a:bodyPr/>
          <a:lstStyle/>
          <a:p>
            <a:r>
              <a:rPr lang="de-DE" sz="3200" dirty="0"/>
              <a:t>Current  Approach: “One Study – One Script“</a:t>
            </a:r>
            <a:endParaRPr lang="en-US" sz="32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3766125" y="1558781"/>
            <a:ext cx="5033682" cy="2742288"/>
            <a:chOff x="3939989" y="3859306"/>
            <a:chExt cx="5033682" cy="2742288"/>
          </a:xfrm>
        </p:grpSpPr>
        <p:pic>
          <p:nvPicPr>
            <p:cNvPr id="155955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39989" y="3859306"/>
              <a:ext cx="5033682" cy="2730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7402153" y="5242863"/>
              <a:ext cx="54213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Japan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62501" y="4294096"/>
              <a:ext cx="110318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North America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287985" y="4401672"/>
              <a:ext cx="11063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Southeast Asia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841819" y="4271685"/>
              <a:ext cx="53572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China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492462" y="5338483"/>
              <a:ext cx="63190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Europe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24201" y="6161278"/>
              <a:ext cx="91242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Switzerland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80884" y="6161278"/>
              <a:ext cx="46679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Italy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257907" y="5338481"/>
              <a:ext cx="49244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India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481156" y="6315166"/>
              <a:ext cx="7360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 Africa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24435" y="6324595"/>
              <a:ext cx="5228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Israel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85976" y="5342964"/>
              <a:ext cx="36420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UK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" name="Oval 22"/>
          <p:cNvSpPr/>
          <p:nvPr/>
        </p:nvSpPr>
        <p:spPr>
          <a:xfrm>
            <a:off x="587189" y="2904563"/>
            <a:ext cx="690283" cy="672354"/>
          </a:xfrm>
          <a:prstGeom prst="ellipse">
            <a:avLst/>
          </a:prstGeom>
          <a:noFill/>
          <a:ln w="2222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59556" name="Picture 4" descr="http://www.legalleadersblog.com/files/2014/09/complex-wirin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0951" y="4748506"/>
            <a:ext cx="2614306" cy="1968389"/>
          </a:xfrm>
          <a:prstGeom prst="rect">
            <a:avLst/>
          </a:prstGeom>
          <a:noFill/>
        </p:spPr>
      </p:pic>
      <p:cxnSp>
        <p:nvCxnSpPr>
          <p:cNvPr id="29" name="Straight Connector 28"/>
          <p:cNvCxnSpPr/>
          <p:nvPr/>
        </p:nvCxnSpPr>
        <p:spPr>
          <a:xfrm>
            <a:off x="161365" y="4356788"/>
            <a:ext cx="8464578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375212" y="5553635"/>
            <a:ext cx="1371600" cy="0"/>
          </a:xfrm>
          <a:prstGeom prst="straightConnector1">
            <a:avLst/>
          </a:prstGeom>
          <a:ln w="47625" cmpd="sng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5955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22559" y="4829188"/>
            <a:ext cx="201930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Line Callout 1 32"/>
          <p:cNvSpPr/>
          <p:nvPr/>
        </p:nvSpPr>
        <p:spPr>
          <a:xfrm>
            <a:off x="1986632" y="1381065"/>
            <a:ext cx="2104105" cy="612506"/>
          </a:xfrm>
          <a:prstGeom prst="borderCallout1">
            <a:avLst>
              <a:gd name="adj1" fmla="val 18750"/>
              <a:gd name="adj2" fmla="val -8333"/>
              <a:gd name="adj3" fmla="val 53502"/>
              <a:gd name="adj4" fmla="val -20648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Analytical method: Adherence to Drug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Line Callout 1 33"/>
          <p:cNvSpPr/>
          <p:nvPr/>
        </p:nvSpPr>
        <p:spPr>
          <a:xfrm>
            <a:off x="1986632" y="3390552"/>
            <a:ext cx="1456765" cy="624089"/>
          </a:xfrm>
          <a:prstGeom prst="borderCallout1">
            <a:avLst>
              <a:gd name="adj1" fmla="val 18750"/>
              <a:gd name="adj2" fmla="val -8333"/>
              <a:gd name="adj3" fmla="val -14625"/>
              <a:gd name="adj4" fmla="val -49411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to data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3510632" y="3219337"/>
            <a:ext cx="764824" cy="357581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Line Callout 1 36"/>
          <p:cNvSpPr/>
          <p:nvPr/>
        </p:nvSpPr>
        <p:spPr>
          <a:xfrm>
            <a:off x="2646947" y="4596063"/>
            <a:ext cx="2053275" cy="661735"/>
          </a:xfrm>
          <a:prstGeom prst="borderCallout1">
            <a:avLst>
              <a:gd name="adj1" fmla="val 113555"/>
              <a:gd name="adj2" fmla="val 30436"/>
              <a:gd name="adj3" fmla="val 206760"/>
              <a:gd name="adj4" fmla="val 2467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SAS or R script for each study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Line Callout 1 27"/>
          <p:cNvSpPr/>
          <p:nvPr/>
        </p:nvSpPr>
        <p:spPr>
          <a:xfrm>
            <a:off x="7137923" y="4436460"/>
            <a:ext cx="1868195" cy="1812131"/>
          </a:xfrm>
          <a:prstGeom prst="borderCallout1">
            <a:avLst>
              <a:gd name="adj1" fmla="val 80248"/>
              <a:gd name="adj2" fmla="val -5553"/>
              <a:gd name="adj3" fmla="val 120895"/>
              <a:gd name="adj4" fmla="val -38011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scalable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transparent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Expensive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Slow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Prohibitive to non-expert routine use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10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3" grpId="0" animBg="1"/>
      <p:bldP spid="34" grpId="0" animBg="1"/>
      <p:bldP spid="37" grpId="0" animBg="1"/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365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833" y="1786392"/>
            <a:ext cx="2914210" cy="2548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Solution: Data Standardization Enables Systematic Research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1510748" y="5466575"/>
            <a:ext cx="7404652" cy="927100"/>
          </a:xfrm>
          <a:prstGeom prst="rect">
            <a:avLst/>
          </a:prstGeom>
        </p:spPr>
        <p:txBody>
          <a:bodyPr numCol="2">
            <a:noAutofit/>
          </a:bodyPr>
          <a:lstStyle/>
          <a:p>
            <a:pPr marL="308980" indent="-316531">
              <a:buClr>
                <a:srgbClr val="23A3FF"/>
              </a:buClr>
              <a:buNone/>
            </a:pPr>
            <a:r>
              <a:rPr lang="de-DE" dirty="0"/>
              <a:t>OHDSI Tools</a:t>
            </a:r>
            <a:r>
              <a:rPr lang="en-US" dirty="0"/>
              <a:t>	OMOP CDM</a:t>
            </a:r>
          </a:p>
        </p:txBody>
      </p:sp>
      <p:grpSp>
        <p:nvGrpSpPr>
          <p:cNvPr id="2" name="Group 27"/>
          <p:cNvGrpSpPr/>
          <p:nvPr/>
        </p:nvGrpSpPr>
        <p:grpSpPr>
          <a:xfrm>
            <a:off x="5469396" y="1970551"/>
            <a:ext cx="3027456" cy="2162568"/>
            <a:chOff x="5127838" y="1849014"/>
            <a:chExt cx="3279745" cy="2342783"/>
          </a:xfrm>
        </p:grpSpPr>
        <p:sp>
          <p:nvSpPr>
            <p:cNvPr id="13" name="TextBox 12"/>
            <p:cNvSpPr txBox="1"/>
            <p:nvPr/>
          </p:nvSpPr>
          <p:spPr>
            <a:xfrm>
              <a:off x="5371538" y="2249065"/>
              <a:ext cx="3036045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North America Southeast Asia         China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71537" y="3024512"/>
              <a:ext cx="2981694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Europe        UK             Japan          India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27838" y="3907066"/>
              <a:ext cx="3279744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 Africa     Switzerland       Italy         Israel</a:t>
              </a:r>
            </a:p>
          </p:txBody>
        </p:sp>
        <p:pic>
          <p:nvPicPr>
            <p:cNvPr id="156057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7714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7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436533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3764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1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685430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2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7153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46985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4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35052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5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5793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6" name="Picture 1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297706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8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94444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9" name="Picture 1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63535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1" name="Line Callout 1 20"/>
          <p:cNvSpPr/>
          <p:nvPr/>
        </p:nvSpPr>
        <p:spPr>
          <a:xfrm>
            <a:off x="2529880" y="1479219"/>
            <a:ext cx="1032319" cy="269934"/>
          </a:xfrm>
          <a:prstGeom prst="borderCallout1">
            <a:avLst>
              <a:gd name="adj1" fmla="val 113556"/>
              <a:gd name="adj2" fmla="val 26744"/>
              <a:gd name="adj3" fmla="val 200421"/>
              <a:gd name="adj4" fmla="val 46249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Mortality</a:t>
            </a:r>
          </a:p>
        </p:txBody>
      </p:sp>
      <p:sp>
        <p:nvSpPr>
          <p:cNvPr id="25" name="Line Callout 1 24"/>
          <p:cNvSpPr/>
          <p:nvPr/>
        </p:nvSpPr>
        <p:spPr>
          <a:xfrm>
            <a:off x="970021" y="1516456"/>
            <a:ext cx="1177135" cy="269935"/>
          </a:xfrm>
          <a:prstGeom prst="borderCallout1">
            <a:avLst>
              <a:gd name="adj1" fmla="val 113556"/>
              <a:gd name="adj2" fmla="val 26744"/>
              <a:gd name="adj3" fmla="val 172831"/>
              <a:gd name="adj4" fmla="val 16128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Adherence</a:t>
            </a:r>
          </a:p>
        </p:txBody>
      </p:sp>
      <p:sp>
        <p:nvSpPr>
          <p:cNvPr id="26" name="Line Callout 1 25"/>
          <p:cNvSpPr/>
          <p:nvPr/>
        </p:nvSpPr>
        <p:spPr>
          <a:xfrm>
            <a:off x="3562200" y="4334402"/>
            <a:ext cx="1001289" cy="513316"/>
          </a:xfrm>
          <a:prstGeom prst="borderCallout1">
            <a:avLst>
              <a:gd name="adj1" fmla="val -12187"/>
              <a:gd name="adj2" fmla="val 11868"/>
              <a:gd name="adj3" fmla="val -34653"/>
              <a:gd name="adj4" fmla="val 436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Safety Signals</a:t>
            </a:r>
          </a:p>
        </p:txBody>
      </p:sp>
      <p:sp>
        <p:nvSpPr>
          <p:cNvPr id="27" name="Line Callout 1 26"/>
          <p:cNvSpPr/>
          <p:nvPr/>
        </p:nvSpPr>
        <p:spPr>
          <a:xfrm>
            <a:off x="3874587" y="1418726"/>
            <a:ext cx="1886207" cy="269935"/>
          </a:xfrm>
          <a:prstGeom prst="borderCallout1">
            <a:avLst>
              <a:gd name="adj1" fmla="val 108958"/>
              <a:gd name="adj2" fmla="val 56455"/>
              <a:gd name="adj3" fmla="val 246405"/>
              <a:gd name="adj4" fmla="val 4279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of Business</a:t>
            </a:r>
          </a:p>
        </p:txBody>
      </p:sp>
      <p:sp>
        <p:nvSpPr>
          <p:cNvPr id="68" name="Line Callout 1 67"/>
          <p:cNvSpPr/>
          <p:nvPr/>
        </p:nvSpPr>
        <p:spPr>
          <a:xfrm>
            <a:off x="7157492" y="4334402"/>
            <a:ext cx="1339359" cy="513316"/>
          </a:xfrm>
          <a:prstGeom prst="borderCallout1">
            <a:avLst>
              <a:gd name="adj1" fmla="val -12187"/>
              <a:gd name="adj2" fmla="val 11868"/>
              <a:gd name="adj3" fmla="val -34653"/>
              <a:gd name="adj4" fmla="val 436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Standardized data</a:t>
            </a:r>
          </a:p>
        </p:txBody>
      </p:sp>
      <p:pic>
        <p:nvPicPr>
          <p:cNvPr id="15626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9989" y="1970554"/>
            <a:ext cx="1320347" cy="134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789" y="3344957"/>
            <a:ext cx="1381072" cy="1034471"/>
          </a:xfrm>
          <a:prstGeom prst="rect">
            <a:avLst/>
          </a:prstGeom>
        </p:spPr>
      </p:pic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BBE69D18-AE73-48C8-85CE-19A1B77D121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14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983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1" grpId="0" animBg="1"/>
      <p:bldP spid="25" grpId="0" animBg="1"/>
      <p:bldP spid="26" grpId="0" animBg="1"/>
      <p:bldP spid="27" grpId="0" animBg="1"/>
      <p:bldP spid="6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/>
              <a:t>CDM Version 6 Key Domains</a:t>
            </a:r>
            <a:endParaRPr lang="en-US" sz="40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0" y="102870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6887601" y="2241216"/>
            <a:ext cx="2193701" cy="4538848"/>
          </a:xfrm>
          <a:prstGeom prst="rect">
            <a:avLst/>
          </a:prstGeom>
          <a:solidFill>
            <a:schemeClr val="accent6">
              <a:alpha val="24710"/>
            </a:schemeClr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7125669" y="2934724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7125669" y="44631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Concept_relationship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7125669" y="560550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Concept_ancestor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7125669" y="3315499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Vocabulary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7125669" y="59862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Source_to_concept_map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7125669" y="48439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Relationship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7125669" y="522473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Concept_synonym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7125669" y="63670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Drug_strength</a:t>
            </a:r>
          </a:p>
        </p:txBody>
      </p:sp>
      <p:sp>
        <p:nvSpPr>
          <p:cNvPr id="284" name="Shape 284"/>
          <p:cNvSpPr txBox="1"/>
          <p:nvPr/>
        </p:nvSpPr>
        <p:spPr>
          <a:xfrm rot="5400000">
            <a:off x="7677911" y="1475914"/>
            <a:ext cx="594923" cy="2193701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vocabularies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7125669" y="3696274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Domain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7125669" y="4079729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Concept_class</a:t>
            </a:r>
          </a:p>
        </p:txBody>
      </p:sp>
      <p:sp>
        <p:nvSpPr>
          <p:cNvPr id="288" name="Shape 288"/>
          <p:cNvSpPr/>
          <p:nvPr/>
        </p:nvSpPr>
        <p:spPr>
          <a:xfrm>
            <a:off x="4206966" y="3053993"/>
            <a:ext cx="2617937" cy="2493148"/>
          </a:xfrm>
          <a:prstGeom prst="rect">
            <a:avLst/>
          </a:prstGeom>
          <a:solidFill>
            <a:schemeClr val="accent4">
              <a:alpha val="24710"/>
            </a:schemeClr>
          </a:solidFill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4923385" y="4215093"/>
            <a:ext cx="12471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Dose_era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4924586" y="354562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Condition_era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4924094" y="387210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8EE839-070D-46FF-B41E-810F24A15FA3}"/>
              </a:ext>
            </a:extLst>
          </p:cNvPr>
          <p:cNvSpPr/>
          <p:nvPr/>
        </p:nvSpPr>
        <p:spPr>
          <a:xfrm>
            <a:off x="4633733" y="4569328"/>
            <a:ext cx="1815989" cy="9226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Results Schema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4855039" y="5197238"/>
            <a:ext cx="1422070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Cohort_definition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4855038" y="4923467"/>
            <a:ext cx="1422069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</a:t>
            </a:r>
          </a:p>
        </p:txBody>
      </p:sp>
      <p:sp>
        <p:nvSpPr>
          <p:cNvPr id="294" name="Shape 294"/>
          <p:cNvSpPr txBox="1"/>
          <p:nvPr/>
        </p:nvSpPr>
        <p:spPr>
          <a:xfrm rot="5400000">
            <a:off x="5226105" y="2024194"/>
            <a:ext cx="549833" cy="244812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derived elements</a:t>
            </a:r>
          </a:p>
        </p:txBody>
      </p:sp>
      <p:sp>
        <p:nvSpPr>
          <p:cNvPr id="295" name="Shape 295"/>
          <p:cNvSpPr/>
          <p:nvPr/>
        </p:nvSpPr>
        <p:spPr>
          <a:xfrm>
            <a:off x="4206966" y="1044582"/>
            <a:ext cx="2617488" cy="1943582"/>
          </a:xfrm>
          <a:prstGeom prst="rect">
            <a:avLst/>
          </a:prstGeom>
          <a:solidFill>
            <a:schemeClr val="accent2">
              <a:alpha val="24710"/>
            </a:schemeClr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4206966" y="5637207"/>
            <a:ext cx="2617937" cy="1142858"/>
          </a:xfrm>
          <a:prstGeom prst="rect">
            <a:avLst/>
          </a:prstGeom>
          <a:solidFill>
            <a:srgbClr val="92D050">
              <a:alpha val="24710"/>
            </a:srgbClr>
          </a:solidFill>
          <a:ln w="2540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76200" y="1055466"/>
            <a:ext cx="4060329" cy="5724599"/>
          </a:xfrm>
          <a:prstGeom prst="rect">
            <a:avLst/>
          </a:prstGeom>
          <a:solidFill>
            <a:schemeClr val="accent1">
              <a:alpha val="24710"/>
            </a:schemeClr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 txBox="1"/>
          <p:nvPr/>
        </p:nvSpPr>
        <p:spPr>
          <a:xfrm rot="-5400000">
            <a:off x="-2589328" y="3701052"/>
            <a:ext cx="5724600" cy="43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clinical data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1774010" y="2871835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Drug_exposure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1770095" y="248532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Condition_occurrence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773898" y="3261049"/>
            <a:ext cx="1832700" cy="2741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Procedure</a:t>
            </a:r>
            <a:r>
              <a:rPr lang="en-US" sz="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_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occurrence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1175617" y="1738878"/>
            <a:ext cx="1832700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Visit_occurrence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1779138" y="405020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Measurement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524000" y="1363979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Observation_period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704900" y="6441861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Payer_plan_period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4884578" y="2639886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Provider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4941260" y="1529214"/>
            <a:ext cx="1190228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4704900" y="6107035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Cost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1773898" y="3660987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Device_exposure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782954" y="5649702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</a:t>
            </a:r>
          </a:p>
        </p:txBody>
      </p:sp>
      <p:cxnSp>
        <p:nvCxnSpPr>
          <p:cNvPr id="328" name="Shape 328"/>
          <p:cNvCxnSpPr>
            <a:cxnSpLocks/>
            <a:stCxn id="302" idx="1"/>
            <a:endCxn id="301" idx="1"/>
          </p:cNvCxnSpPr>
          <p:nvPr/>
        </p:nvCxnSpPr>
        <p:spPr>
          <a:xfrm rot="10800000" flipH="1" flipV="1">
            <a:off x="1175616" y="1877975"/>
            <a:ext cx="598281" cy="1520174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hape 329"/>
          <p:cNvCxnSpPr>
            <a:cxnSpLocks/>
            <a:stCxn id="302" idx="1"/>
            <a:endCxn id="299" idx="1"/>
          </p:cNvCxnSpPr>
          <p:nvPr/>
        </p:nvCxnSpPr>
        <p:spPr>
          <a:xfrm rot="10800000" flipH="1" flipV="1">
            <a:off x="1175616" y="1877975"/>
            <a:ext cx="598393" cy="1130960"/>
          </a:xfrm>
          <a:prstGeom prst="curvedConnector3">
            <a:avLst>
              <a:gd name="adj1" fmla="val -38202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hape 330"/>
          <p:cNvCxnSpPr>
            <a:cxnSpLocks/>
            <a:stCxn id="302" idx="1"/>
            <a:endCxn id="321" idx="1"/>
          </p:cNvCxnSpPr>
          <p:nvPr/>
        </p:nvCxnSpPr>
        <p:spPr>
          <a:xfrm rot="10800000" flipH="1" flipV="1">
            <a:off x="1175616" y="1877975"/>
            <a:ext cx="598281" cy="1920112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hape 331"/>
          <p:cNvCxnSpPr>
            <a:cxnSpLocks/>
            <a:stCxn id="302" idx="1"/>
            <a:endCxn id="300" idx="1"/>
          </p:cNvCxnSpPr>
          <p:nvPr/>
        </p:nvCxnSpPr>
        <p:spPr>
          <a:xfrm rot="10800000" flipH="1" flipV="1">
            <a:off x="1175617" y="1877974"/>
            <a:ext cx="594478" cy="744449"/>
          </a:xfrm>
          <a:prstGeom prst="curvedConnector3">
            <a:avLst>
              <a:gd name="adj1" fmla="val -38454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hape 332"/>
          <p:cNvCxnSpPr>
            <a:cxnSpLocks/>
            <a:stCxn id="302" idx="1"/>
            <a:endCxn id="322" idx="1"/>
          </p:cNvCxnSpPr>
          <p:nvPr/>
        </p:nvCxnSpPr>
        <p:spPr>
          <a:xfrm rot="10800000" flipH="1" flipV="1">
            <a:off x="1175616" y="1877974"/>
            <a:ext cx="607337" cy="3908827"/>
          </a:xfrm>
          <a:prstGeom prst="curvedConnector3">
            <a:avLst>
              <a:gd name="adj1" fmla="val -3764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hape 333"/>
          <p:cNvCxnSpPr>
            <a:cxnSpLocks/>
            <a:stCxn id="302" idx="1"/>
            <a:endCxn id="303" idx="1"/>
          </p:cNvCxnSpPr>
          <p:nvPr/>
        </p:nvCxnSpPr>
        <p:spPr>
          <a:xfrm rot="10800000" flipH="1" flipV="1">
            <a:off x="1175616" y="1877975"/>
            <a:ext cx="603521" cy="2309326"/>
          </a:xfrm>
          <a:prstGeom prst="curvedConnector3">
            <a:avLst>
              <a:gd name="adj1" fmla="val -3787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Shape 335"/>
          <p:cNvSpPr txBox="1"/>
          <p:nvPr/>
        </p:nvSpPr>
        <p:spPr>
          <a:xfrm>
            <a:off x="1785595" y="445175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</a:t>
            </a:r>
          </a:p>
        </p:txBody>
      </p:sp>
      <p:cxnSp>
        <p:nvCxnSpPr>
          <p:cNvPr id="336" name="Shape 336"/>
          <p:cNvCxnSpPr>
            <a:cxnSpLocks/>
            <a:stCxn id="302" idx="1"/>
            <a:endCxn id="335" idx="1"/>
          </p:cNvCxnSpPr>
          <p:nvPr/>
        </p:nvCxnSpPr>
        <p:spPr>
          <a:xfrm rot="10800000" flipH="1" flipV="1">
            <a:off x="1175617" y="1877975"/>
            <a:ext cx="609978" cy="2710876"/>
          </a:xfrm>
          <a:prstGeom prst="curvedConnector3">
            <a:avLst>
              <a:gd name="adj1" fmla="val -37477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Shape 338"/>
          <p:cNvSpPr txBox="1"/>
          <p:nvPr/>
        </p:nvSpPr>
        <p:spPr>
          <a:xfrm>
            <a:off x="4283839" y="994424"/>
            <a:ext cx="2448125" cy="2819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system data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1793928" y="6431400"/>
            <a:ext cx="1832699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Fact_relationship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1787179" y="603624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Specimen</a:t>
            </a:r>
          </a:p>
        </p:txBody>
      </p:sp>
      <p:sp>
        <p:nvSpPr>
          <p:cNvPr id="345" name="Shape 345"/>
          <p:cNvSpPr txBox="1"/>
          <p:nvPr/>
        </p:nvSpPr>
        <p:spPr>
          <a:xfrm rot="5400000">
            <a:off x="5267239" y="4468250"/>
            <a:ext cx="488445" cy="260899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economics</a:t>
            </a:r>
          </a:p>
        </p:txBody>
      </p:sp>
      <p:cxnSp>
        <p:nvCxnSpPr>
          <p:cNvPr id="131" name="Shape 313">
            <a:extLst>
              <a:ext uri="{FF2B5EF4-FFF2-40B4-BE49-F238E27FC236}">
                <a16:creationId xmlns:a16="http://schemas.microsoft.com/office/drawing/2014/main" id="{464924C2-7871-4BF3-B413-B2C800F515E2}"/>
              </a:ext>
            </a:extLst>
          </p:cNvPr>
          <p:cNvCxnSpPr>
            <a:cxnSpLocks/>
            <a:stCxn id="335" idx="2"/>
            <a:endCxn id="122" idx="1"/>
          </p:cNvCxnSpPr>
          <p:nvPr/>
        </p:nvCxnSpPr>
        <p:spPr>
          <a:xfrm rot="16200000" flipH="1">
            <a:off x="2675782" y="4752114"/>
            <a:ext cx="243048" cy="190722"/>
          </a:xfrm>
          <a:prstGeom prst="bent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961A055-4DD3-4F74-861A-492D997B2474}"/>
              </a:ext>
            </a:extLst>
          </p:cNvPr>
          <p:cNvGrpSpPr/>
          <p:nvPr/>
        </p:nvGrpSpPr>
        <p:grpSpPr>
          <a:xfrm>
            <a:off x="6866111" y="1024686"/>
            <a:ext cx="2212796" cy="1144041"/>
            <a:chOff x="6758185" y="1037134"/>
            <a:chExt cx="2301628" cy="1000530"/>
          </a:xfrm>
        </p:grpSpPr>
        <p:sp>
          <p:nvSpPr>
            <p:cNvPr id="342" name="Shape 342"/>
            <p:cNvSpPr/>
            <p:nvPr/>
          </p:nvSpPr>
          <p:spPr>
            <a:xfrm>
              <a:off x="6773813" y="1055466"/>
              <a:ext cx="2286000" cy="982198"/>
            </a:xfrm>
            <a:prstGeom prst="rect">
              <a:avLst/>
            </a:prstGeom>
            <a:solidFill>
              <a:srgbClr val="00B0F0">
                <a:alpha val="24710"/>
              </a:srgbClr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Shape 343"/>
            <p:cNvSpPr txBox="1"/>
            <p:nvPr/>
          </p:nvSpPr>
          <p:spPr>
            <a:xfrm>
              <a:off x="7039371" y="13396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CDM_source</a:t>
              </a:r>
            </a:p>
          </p:txBody>
        </p:sp>
        <p:sp>
          <p:nvSpPr>
            <p:cNvPr id="344" name="Shape 344"/>
            <p:cNvSpPr txBox="1"/>
            <p:nvPr/>
          </p:nvSpPr>
          <p:spPr>
            <a:xfrm>
              <a:off x="6758185" y="1037134"/>
              <a:ext cx="2286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6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Standardized metadata</a:t>
              </a:r>
            </a:p>
          </p:txBody>
        </p:sp>
        <p:sp>
          <p:nvSpPr>
            <p:cNvPr id="88" name="Shape 343">
              <a:extLst>
                <a:ext uri="{FF2B5EF4-FFF2-40B4-BE49-F238E27FC236}">
                  <a16:creationId xmlns:a16="http://schemas.microsoft.com/office/drawing/2014/main" id="{62B84AF8-E476-4281-98AB-01FFF19D4279}"/>
                </a:ext>
              </a:extLst>
            </p:cNvPr>
            <p:cNvSpPr txBox="1"/>
            <p:nvPr/>
          </p:nvSpPr>
          <p:spPr>
            <a:xfrm>
              <a:off x="7042426" y="16799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Metadata</a:t>
              </a:r>
            </a:p>
          </p:txBody>
        </p:sp>
      </p:grpSp>
      <p:cxnSp>
        <p:nvCxnSpPr>
          <p:cNvPr id="271" name="Connector: Elbow 270">
            <a:extLst>
              <a:ext uri="{FF2B5EF4-FFF2-40B4-BE49-F238E27FC236}">
                <a16:creationId xmlns:a16="http://schemas.microsoft.com/office/drawing/2014/main" id="{C1C10BF6-C125-4BDC-BEDF-993802209817}"/>
              </a:ext>
            </a:extLst>
          </p:cNvPr>
          <p:cNvCxnSpPr>
            <a:cxnSpLocks/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Shape 346"/>
          <p:cNvSpPr txBox="1"/>
          <p:nvPr/>
        </p:nvSpPr>
        <p:spPr>
          <a:xfrm>
            <a:off x="147600" y="1122388"/>
            <a:ext cx="12954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</a:p>
        </p:txBody>
      </p:sp>
      <p:sp>
        <p:nvSpPr>
          <p:cNvPr id="384" name="Shape 321">
            <a:extLst>
              <a:ext uri="{FF2B5EF4-FFF2-40B4-BE49-F238E27FC236}">
                <a16:creationId xmlns:a16="http://schemas.microsoft.com/office/drawing/2014/main" id="{B0656666-3BCF-445E-9D9B-45919A81946E}"/>
              </a:ext>
            </a:extLst>
          </p:cNvPr>
          <p:cNvSpPr txBox="1"/>
          <p:nvPr/>
        </p:nvSpPr>
        <p:spPr>
          <a:xfrm>
            <a:off x="1784601" y="526121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Survey_conduct</a:t>
            </a:r>
          </a:p>
        </p:txBody>
      </p:sp>
      <p:cxnSp>
        <p:nvCxnSpPr>
          <p:cNvPr id="385" name="Shape 331">
            <a:extLst>
              <a:ext uri="{FF2B5EF4-FFF2-40B4-BE49-F238E27FC236}">
                <a16:creationId xmlns:a16="http://schemas.microsoft.com/office/drawing/2014/main" id="{AA25D269-D3F4-42C6-91D0-77DE2514DC39}"/>
              </a:ext>
            </a:extLst>
          </p:cNvPr>
          <p:cNvCxnSpPr>
            <a:cxnSpLocks/>
            <a:stCxn id="302" idx="1"/>
            <a:endCxn id="384" idx="1"/>
          </p:cNvCxnSpPr>
          <p:nvPr/>
        </p:nvCxnSpPr>
        <p:spPr>
          <a:xfrm rot="10800000" flipH="1" flipV="1">
            <a:off x="1175617" y="1877974"/>
            <a:ext cx="608984" cy="3520339"/>
          </a:xfrm>
          <a:prstGeom prst="curvedConnector3">
            <a:avLst>
              <a:gd name="adj1" fmla="val -3753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" name="Shape 308">
            <a:extLst>
              <a:ext uri="{FF2B5EF4-FFF2-40B4-BE49-F238E27FC236}">
                <a16:creationId xmlns:a16="http://schemas.microsoft.com/office/drawing/2014/main" id="{7A88CEA1-968C-421C-9C7D-0626A55290E2}"/>
              </a:ext>
            </a:extLst>
          </p:cNvPr>
          <p:cNvSpPr txBox="1"/>
          <p:nvPr/>
        </p:nvSpPr>
        <p:spPr>
          <a:xfrm>
            <a:off x="4948211" y="1914349"/>
            <a:ext cx="1183277" cy="23052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Location_history</a:t>
            </a:r>
          </a:p>
        </p:txBody>
      </p:sp>
      <p:cxnSp>
        <p:nvCxnSpPr>
          <p:cNvPr id="421" name="Shape 334">
            <a:extLst>
              <a:ext uri="{FF2B5EF4-FFF2-40B4-BE49-F238E27FC236}">
                <a16:creationId xmlns:a16="http://schemas.microsoft.com/office/drawing/2014/main" id="{5F3F3AC9-EA73-44F1-8366-DBF06714D03D}"/>
              </a:ext>
            </a:extLst>
          </p:cNvPr>
          <p:cNvCxnSpPr>
            <a:cxnSpLocks/>
            <a:stCxn id="308" idx="2"/>
            <a:endCxn id="419" idx="0"/>
          </p:cNvCxnSpPr>
          <p:nvPr/>
        </p:nvCxnSpPr>
        <p:spPr>
          <a:xfrm>
            <a:off x="5536374" y="1803414"/>
            <a:ext cx="3476" cy="1109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2C971872-50DB-4EAD-BC5F-9107F71D16F1}"/>
              </a:ext>
            </a:extLst>
          </p:cNvPr>
          <p:cNvCxnSpPr>
            <a:stCxn id="346" idx="3"/>
            <a:endCxn id="308" idx="1"/>
          </p:cNvCxnSpPr>
          <p:nvPr/>
        </p:nvCxnSpPr>
        <p:spPr>
          <a:xfrm>
            <a:off x="1443000" y="1259488"/>
            <a:ext cx="3498260" cy="406826"/>
          </a:xfrm>
          <a:prstGeom prst="bentConnector3">
            <a:avLst>
              <a:gd name="adj1" fmla="val 576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Connector: Elbow 310">
            <a:extLst>
              <a:ext uri="{FF2B5EF4-FFF2-40B4-BE49-F238E27FC236}">
                <a16:creationId xmlns:a16="http://schemas.microsoft.com/office/drawing/2014/main" id="{CA7219EC-791C-4171-82ED-384A56CBA266}"/>
              </a:ext>
            </a:extLst>
          </p:cNvPr>
          <p:cNvCxnSpPr>
            <a:cxnSpLocks/>
            <a:stCxn id="307" idx="3"/>
            <a:endCxn id="308" idx="3"/>
          </p:cNvCxnSpPr>
          <p:nvPr/>
        </p:nvCxnSpPr>
        <p:spPr>
          <a:xfrm flipH="1" flipV="1">
            <a:off x="6131488" y="1666314"/>
            <a:ext cx="67390" cy="713508"/>
          </a:xfrm>
          <a:prstGeom prst="bentConnector3">
            <a:avLst>
              <a:gd name="adj1" fmla="val -33921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7" name="Shape 331">
            <a:extLst>
              <a:ext uri="{FF2B5EF4-FFF2-40B4-BE49-F238E27FC236}">
                <a16:creationId xmlns:a16="http://schemas.microsoft.com/office/drawing/2014/main" id="{A308E73F-CCE2-4533-84AD-DC54852E1688}"/>
              </a:ext>
            </a:extLst>
          </p:cNvPr>
          <p:cNvCxnSpPr>
            <a:cxnSpLocks/>
            <a:stCxn id="306" idx="1"/>
            <a:endCxn id="302" idx="3"/>
          </p:cNvCxnSpPr>
          <p:nvPr/>
        </p:nvCxnSpPr>
        <p:spPr>
          <a:xfrm rot="10800000">
            <a:off x="3008318" y="1877976"/>
            <a:ext cx="1876261" cy="89901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1" name="Shape 331">
            <a:extLst>
              <a:ext uri="{FF2B5EF4-FFF2-40B4-BE49-F238E27FC236}">
                <a16:creationId xmlns:a16="http://schemas.microsoft.com/office/drawing/2014/main" id="{B9CABFBB-B553-43B2-BA89-FB735C1BB679}"/>
              </a:ext>
            </a:extLst>
          </p:cNvPr>
          <p:cNvCxnSpPr>
            <a:cxnSpLocks/>
            <a:stCxn id="306" idx="1"/>
            <a:endCxn id="171" idx="3"/>
          </p:cNvCxnSpPr>
          <p:nvPr/>
        </p:nvCxnSpPr>
        <p:spPr>
          <a:xfrm rot="10800000">
            <a:off x="3917270" y="2241216"/>
            <a:ext cx="967309" cy="535770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4" name="Shape 331">
            <a:extLst>
              <a:ext uri="{FF2B5EF4-FFF2-40B4-BE49-F238E27FC236}">
                <a16:creationId xmlns:a16="http://schemas.microsoft.com/office/drawing/2014/main" id="{65190F8F-E018-4315-9891-B0F5F3B35A7D}"/>
              </a:ext>
            </a:extLst>
          </p:cNvPr>
          <p:cNvCxnSpPr>
            <a:cxnSpLocks/>
            <a:stCxn id="306" idx="1"/>
            <a:endCxn id="300" idx="3"/>
          </p:cNvCxnSpPr>
          <p:nvPr/>
        </p:nvCxnSpPr>
        <p:spPr>
          <a:xfrm rot="10800000">
            <a:off x="3602796" y="2622424"/>
            <a:ext cx="1281783" cy="154562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Shape 331">
            <a:extLst>
              <a:ext uri="{FF2B5EF4-FFF2-40B4-BE49-F238E27FC236}">
                <a16:creationId xmlns:a16="http://schemas.microsoft.com/office/drawing/2014/main" id="{FB39CA2C-B69F-47A0-8B97-17985D48F691}"/>
              </a:ext>
            </a:extLst>
          </p:cNvPr>
          <p:cNvCxnSpPr>
            <a:cxnSpLocks/>
            <a:stCxn id="306" idx="1"/>
            <a:endCxn id="299" idx="3"/>
          </p:cNvCxnSpPr>
          <p:nvPr/>
        </p:nvCxnSpPr>
        <p:spPr>
          <a:xfrm rot="10800000" flipV="1">
            <a:off x="3606710" y="2776985"/>
            <a:ext cx="1277868" cy="231949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Shape 331">
            <a:extLst>
              <a:ext uri="{FF2B5EF4-FFF2-40B4-BE49-F238E27FC236}">
                <a16:creationId xmlns:a16="http://schemas.microsoft.com/office/drawing/2014/main" id="{E9145A44-54D5-4946-97EF-D0E44C638858}"/>
              </a:ext>
            </a:extLst>
          </p:cNvPr>
          <p:cNvCxnSpPr>
            <a:cxnSpLocks/>
            <a:stCxn id="306" idx="1"/>
            <a:endCxn id="301" idx="3"/>
          </p:cNvCxnSpPr>
          <p:nvPr/>
        </p:nvCxnSpPr>
        <p:spPr>
          <a:xfrm rot="10800000" flipV="1">
            <a:off x="3606598" y="2776985"/>
            <a:ext cx="1277980" cy="621163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9" name="Shape 331">
            <a:extLst>
              <a:ext uri="{FF2B5EF4-FFF2-40B4-BE49-F238E27FC236}">
                <a16:creationId xmlns:a16="http://schemas.microsoft.com/office/drawing/2014/main" id="{A6E20CA1-A034-42B5-9195-9697DD27737C}"/>
              </a:ext>
            </a:extLst>
          </p:cNvPr>
          <p:cNvCxnSpPr>
            <a:cxnSpLocks/>
            <a:stCxn id="306" idx="1"/>
            <a:endCxn id="321" idx="3"/>
          </p:cNvCxnSpPr>
          <p:nvPr/>
        </p:nvCxnSpPr>
        <p:spPr>
          <a:xfrm rot="10800000" flipV="1">
            <a:off x="3606598" y="2776985"/>
            <a:ext cx="1277980" cy="102110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Shape 331">
            <a:extLst>
              <a:ext uri="{FF2B5EF4-FFF2-40B4-BE49-F238E27FC236}">
                <a16:creationId xmlns:a16="http://schemas.microsoft.com/office/drawing/2014/main" id="{90281ACD-7244-46A7-B995-5A96A8FDAC9A}"/>
              </a:ext>
            </a:extLst>
          </p:cNvPr>
          <p:cNvCxnSpPr>
            <a:cxnSpLocks/>
            <a:stCxn id="306" idx="1"/>
            <a:endCxn id="303" idx="3"/>
          </p:cNvCxnSpPr>
          <p:nvPr/>
        </p:nvCxnSpPr>
        <p:spPr>
          <a:xfrm rot="10800000" flipV="1">
            <a:off x="3611838" y="2776985"/>
            <a:ext cx="1272740" cy="141031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Shape 331">
            <a:extLst>
              <a:ext uri="{FF2B5EF4-FFF2-40B4-BE49-F238E27FC236}">
                <a16:creationId xmlns:a16="http://schemas.microsoft.com/office/drawing/2014/main" id="{7A287D35-4D93-485A-B96B-547F2B4CBBE1}"/>
              </a:ext>
            </a:extLst>
          </p:cNvPr>
          <p:cNvCxnSpPr>
            <a:cxnSpLocks/>
            <a:stCxn id="306" idx="1"/>
            <a:endCxn id="335" idx="3"/>
          </p:cNvCxnSpPr>
          <p:nvPr/>
        </p:nvCxnSpPr>
        <p:spPr>
          <a:xfrm rot="10800000" flipV="1">
            <a:off x="3618296" y="2776985"/>
            <a:ext cx="1266283" cy="181186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Shape 331">
            <a:extLst>
              <a:ext uri="{FF2B5EF4-FFF2-40B4-BE49-F238E27FC236}">
                <a16:creationId xmlns:a16="http://schemas.microsoft.com/office/drawing/2014/main" id="{9E567D6B-1B4A-43D7-8575-7E9828613433}"/>
              </a:ext>
            </a:extLst>
          </p:cNvPr>
          <p:cNvCxnSpPr>
            <a:cxnSpLocks/>
            <a:stCxn id="306" idx="1"/>
            <a:endCxn id="384" idx="3"/>
          </p:cNvCxnSpPr>
          <p:nvPr/>
        </p:nvCxnSpPr>
        <p:spPr>
          <a:xfrm rot="10800000" flipV="1">
            <a:off x="3617302" y="2776986"/>
            <a:ext cx="1267277" cy="2621328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1" name="Shape 331">
            <a:extLst>
              <a:ext uri="{FF2B5EF4-FFF2-40B4-BE49-F238E27FC236}">
                <a16:creationId xmlns:a16="http://schemas.microsoft.com/office/drawing/2014/main" id="{09AD5AAF-C42E-46C6-AA20-EC8F4562B5DF}"/>
              </a:ext>
            </a:extLst>
          </p:cNvPr>
          <p:cNvCxnSpPr>
            <a:cxnSpLocks/>
            <a:stCxn id="306" idx="1"/>
            <a:endCxn id="322" idx="3"/>
          </p:cNvCxnSpPr>
          <p:nvPr/>
        </p:nvCxnSpPr>
        <p:spPr>
          <a:xfrm rot="10800000" flipV="1">
            <a:off x="3615654" y="2776986"/>
            <a:ext cx="1268924" cy="3009816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B90D4146-6D20-4B7B-B01B-D648BD2B0B4D}"/>
              </a:ext>
            </a:extLst>
          </p:cNvPr>
          <p:cNvCxnSpPr>
            <a:stCxn id="346" idx="2"/>
            <a:endCxn id="300" idx="1"/>
          </p:cNvCxnSpPr>
          <p:nvPr/>
        </p:nvCxnSpPr>
        <p:spPr>
          <a:xfrm rot="16200000" flipH="1">
            <a:off x="669779" y="1522108"/>
            <a:ext cx="1225836" cy="9747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BD3E8A99-06BB-4ECA-B2BA-CBD580A5B7BF}"/>
              </a:ext>
            </a:extLst>
          </p:cNvPr>
          <p:cNvCxnSpPr>
            <a:stCxn id="346" idx="2"/>
            <a:endCxn id="299" idx="1"/>
          </p:cNvCxnSpPr>
          <p:nvPr/>
        </p:nvCxnSpPr>
        <p:spPr>
          <a:xfrm rot="16200000" flipH="1">
            <a:off x="478482" y="1713406"/>
            <a:ext cx="1612347" cy="9787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7E60FCE9-62FF-4C1E-BE2E-0B49803B8DC5}"/>
              </a:ext>
            </a:extLst>
          </p:cNvPr>
          <p:cNvCxnSpPr>
            <a:stCxn id="346" idx="2"/>
            <a:endCxn id="301" idx="1"/>
          </p:cNvCxnSpPr>
          <p:nvPr/>
        </p:nvCxnSpPr>
        <p:spPr>
          <a:xfrm rot="16200000" flipH="1">
            <a:off x="283819" y="1908069"/>
            <a:ext cx="2001561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34103985-9A74-4ECC-8371-13FB4C496C05}"/>
              </a:ext>
            </a:extLst>
          </p:cNvPr>
          <p:cNvCxnSpPr>
            <a:stCxn id="346" idx="2"/>
            <a:endCxn id="321" idx="1"/>
          </p:cNvCxnSpPr>
          <p:nvPr/>
        </p:nvCxnSpPr>
        <p:spPr>
          <a:xfrm rot="16200000" flipH="1">
            <a:off x="83850" y="2108038"/>
            <a:ext cx="2401499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268959C9-ED73-4DE8-8758-56E408CD8A1C}"/>
              </a:ext>
            </a:extLst>
          </p:cNvPr>
          <p:cNvCxnSpPr>
            <a:stCxn id="346" idx="2"/>
            <a:endCxn id="303" idx="1"/>
          </p:cNvCxnSpPr>
          <p:nvPr/>
        </p:nvCxnSpPr>
        <p:spPr>
          <a:xfrm rot="16200000" flipH="1">
            <a:off x="-108137" y="2300025"/>
            <a:ext cx="2790713" cy="983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6FAC28-A09D-4CCF-9E74-E8410749A980}"/>
              </a:ext>
            </a:extLst>
          </p:cNvPr>
          <p:cNvCxnSpPr>
            <a:stCxn id="346" idx="2"/>
            <a:endCxn id="335" idx="1"/>
          </p:cNvCxnSpPr>
          <p:nvPr/>
        </p:nvCxnSpPr>
        <p:spPr>
          <a:xfrm rot="16200000" flipH="1">
            <a:off x="-305684" y="2497571"/>
            <a:ext cx="3192263" cy="99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F1D686F3-A24A-46AF-8820-9BCDEBEB0BFF}"/>
              </a:ext>
            </a:extLst>
          </p:cNvPr>
          <p:cNvCxnSpPr>
            <a:stCxn id="346" idx="2"/>
            <a:endCxn id="384" idx="1"/>
          </p:cNvCxnSpPr>
          <p:nvPr/>
        </p:nvCxnSpPr>
        <p:spPr>
          <a:xfrm rot="16200000" flipH="1">
            <a:off x="-710913" y="2902800"/>
            <a:ext cx="4001726" cy="9893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B5A3618B-251B-4A58-ABB4-B335A3D2A6FE}"/>
              </a:ext>
            </a:extLst>
          </p:cNvPr>
          <p:cNvCxnSpPr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D7E0ADE-EB08-4D31-A556-0661ADA3A0F9}"/>
              </a:ext>
            </a:extLst>
          </p:cNvPr>
          <p:cNvCxnSpPr>
            <a:stCxn id="346" idx="2"/>
            <a:endCxn id="341" idx="1"/>
          </p:cNvCxnSpPr>
          <p:nvPr/>
        </p:nvCxnSpPr>
        <p:spPr>
          <a:xfrm rot="16200000" flipH="1">
            <a:off x="-1097137" y="3289024"/>
            <a:ext cx="4776753" cy="9918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08D8ECF4-D1D9-492D-AA76-C9DF71FA95B5}"/>
              </a:ext>
            </a:extLst>
          </p:cNvPr>
          <p:cNvCxnSpPr>
            <a:stCxn id="346" idx="2"/>
            <a:endCxn id="171" idx="1"/>
          </p:cNvCxnSpPr>
          <p:nvPr/>
        </p:nvCxnSpPr>
        <p:spPr>
          <a:xfrm rot="16200000" flipH="1">
            <a:off x="1339438" y="852449"/>
            <a:ext cx="844628" cy="19329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EADBD97F-586D-4DEE-A6E2-86CF975B3A47}"/>
              </a:ext>
            </a:extLst>
          </p:cNvPr>
          <p:cNvCxnSpPr>
            <a:stCxn id="346" idx="2"/>
            <a:endCxn id="302" idx="1"/>
          </p:cNvCxnSpPr>
          <p:nvPr/>
        </p:nvCxnSpPr>
        <p:spPr>
          <a:xfrm rot="16200000" flipH="1">
            <a:off x="744765" y="1447122"/>
            <a:ext cx="481387" cy="3803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6DD19F72-2A7A-4D66-B72E-16C87B91FD00}"/>
              </a:ext>
            </a:extLst>
          </p:cNvPr>
          <p:cNvCxnSpPr>
            <a:stCxn id="346" idx="2"/>
            <a:endCxn id="304" idx="1"/>
          </p:cNvCxnSpPr>
          <p:nvPr/>
        </p:nvCxnSpPr>
        <p:spPr>
          <a:xfrm rot="16200000" flipH="1">
            <a:off x="1107405" y="1084483"/>
            <a:ext cx="104491" cy="7287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Shape 292">
            <a:extLst>
              <a:ext uri="{FF2B5EF4-FFF2-40B4-BE49-F238E27FC236}">
                <a16:creationId xmlns:a16="http://schemas.microsoft.com/office/drawing/2014/main" id="{4048F99B-384C-4DC0-A8EF-C7F784EC4741}"/>
              </a:ext>
            </a:extLst>
          </p:cNvPr>
          <p:cNvSpPr txBox="1"/>
          <p:nvPr/>
        </p:nvSpPr>
        <p:spPr>
          <a:xfrm>
            <a:off x="2892667" y="4831899"/>
            <a:ext cx="1090117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Note_NLP</a:t>
            </a:r>
          </a:p>
        </p:txBody>
      </p:sp>
      <p:sp>
        <p:nvSpPr>
          <p:cNvPr id="171" name="Shape 302">
            <a:extLst>
              <a:ext uri="{FF2B5EF4-FFF2-40B4-BE49-F238E27FC236}">
                <a16:creationId xmlns:a16="http://schemas.microsoft.com/office/drawing/2014/main" id="{1F390DBA-A269-48A9-B57F-FAE4C0C5F8CB}"/>
              </a:ext>
            </a:extLst>
          </p:cNvPr>
          <p:cNvSpPr txBox="1"/>
          <p:nvPr/>
        </p:nvSpPr>
        <p:spPr>
          <a:xfrm>
            <a:off x="2728205" y="2102119"/>
            <a:ext cx="1189064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Visit_detail</a:t>
            </a:r>
          </a:p>
        </p:txBody>
      </p:sp>
      <p:cxnSp>
        <p:nvCxnSpPr>
          <p:cNvPr id="355" name="Shape 331">
            <a:extLst>
              <a:ext uri="{FF2B5EF4-FFF2-40B4-BE49-F238E27FC236}">
                <a16:creationId xmlns:a16="http://schemas.microsoft.com/office/drawing/2014/main" id="{949849E4-6E8B-419C-ACA9-A37AB9D29C4C}"/>
              </a:ext>
            </a:extLst>
          </p:cNvPr>
          <p:cNvCxnSpPr>
            <a:cxnSpLocks/>
            <a:stCxn id="302" idx="2"/>
            <a:endCxn id="171" idx="1"/>
          </p:cNvCxnSpPr>
          <p:nvPr/>
        </p:nvCxnSpPr>
        <p:spPr>
          <a:xfrm rot="16200000" flipH="1">
            <a:off x="2298014" y="1811025"/>
            <a:ext cx="224144" cy="636238"/>
          </a:xfrm>
          <a:prstGeom prst="curved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460CDCD-DCCB-4FA8-8FE0-05E6D025AFA9}"/>
              </a:ext>
            </a:extLst>
          </p:cNvPr>
          <p:cNvCxnSpPr>
            <a:stCxn id="306" idx="0"/>
            <a:endCxn id="307" idx="2"/>
          </p:cNvCxnSpPr>
          <p:nvPr/>
        </p:nvCxnSpPr>
        <p:spPr>
          <a:xfrm flipV="1">
            <a:off x="5541728" y="2516922"/>
            <a:ext cx="0" cy="12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9" name="Arc 138">
            <a:extLst>
              <a:ext uri="{FF2B5EF4-FFF2-40B4-BE49-F238E27FC236}">
                <a16:creationId xmlns:a16="http://schemas.microsoft.com/office/drawing/2014/main" id="{8DC1A487-0487-45BF-B540-39CB8548E0E4}"/>
              </a:ext>
            </a:extLst>
          </p:cNvPr>
          <p:cNvSpPr/>
          <p:nvPr/>
        </p:nvSpPr>
        <p:spPr>
          <a:xfrm rot="661834">
            <a:off x="2237172" y="1963162"/>
            <a:ext cx="2673800" cy="481562"/>
          </a:xfrm>
          <a:prstGeom prst="arc">
            <a:avLst>
              <a:gd name="adj1" fmla="val 12002734"/>
              <a:gd name="adj2" fmla="val 21592798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A4F25A08-BB6C-4B73-AC2F-137C6264BE07}"/>
              </a:ext>
            </a:extLst>
          </p:cNvPr>
          <p:cNvSpPr/>
          <p:nvPr/>
        </p:nvSpPr>
        <p:spPr>
          <a:xfrm rot="175342">
            <a:off x="3762069" y="2218487"/>
            <a:ext cx="1132718" cy="478645"/>
          </a:xfrm>
          <a:prstGeom prst="arc">
            <a:avLst>
              <a:gd name="adj1" fmla="val 12002734"/>
              <a:gd name="adj2" fmla="val 21057973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" name="Shape 307"/>
          <p:cNvSpPr txBox="1"/>
          <p:nvPr/>
        </p:nvSpPr>
        <p:spPr>
          <a:xfrm>
            <a:off x="4884578" y="2242722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Care_site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94AAF1-5441-42F5-92C3-4D88510EF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0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BFC8B-EA6C-4F1D-9362-73C8B3D4F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CDM?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5BE79-B18F-467C-A605-F1E0C89B20EF}"/>
              </a:ext>
            </a:extLst>
          </p:cNvPr>
          <p:cNvSpPr txBox="1"/>
          <p:nvPr/>
        </p:nvSpPr>
        <p:spPr>
          <a:xfrm>
            <a:off x="217714" y="1163963"/>
            <a:ext cx="4901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Ability to pursue </a:t>
            </a:r>
            <a:r>
              <a:rPr lang="en-US" b="1" dirty="0"/>
              <a:t>cross-institutional collaborations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9BD520-158A-4F9D-8053-D1E339C9B6DA}"/>
              </a:ext>
            </a:extLst>
          </p:cNvPr>
          <p:cNvSpPr txBox="1"/>
          <p:nvPr/>
        </p:nvSpPr>
        <p:spPr>
          <a:xfrm>
            <a:off x="4088467" y="1623634"/>
            <a:ext cx="481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Write </a:t>
            </a:r>
            <a:r>
              <a:rPr lang="en-US" b="1" dirty="0">
                <a:solidFill>
                  <a:srgbClr val="0070C0"/>
                </a:solidFill>
              </a:rPr>
              <a:t>one program </a:t>
            </a:r>
            <a:r>
              <a:rPr lang="en-US" dirty="0">
                <a:solidFill>
                  <a:srgbClr val="0070C0"/>
                </a:solidFill>
              </a:rPr>
              <a:t>to run on multiple data assets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67808A-0BD0-4866-AD62-B6A9D1F8BD36}"/>
              </a:ext>
            </a:extLst>
          </p:cNvPr>
          <p:cNvSpPr txBox="1"/>
          <p:nvPr/>
        </p:nvSpPr>
        <p:spPr>
          <a:xfrm>
            <a:off x="274688" y="2084539"/>
            <a:ext cx="722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OMOP Vocabularies has greatly increased our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ability to find relevant codes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C6A44-5B7F-46FC-8753-68904A57D29A}"/>
              </a:ext>
            </a:extLst>
          </p:cNvPr>
          <p:cNvSpPr txBox="1"/>
          <p:nvPr/>
        </p:nvSpPr>
        <p:spPr>
          <a:xfrm>
            <a:off x="3510639" y="2544827"/>
            <a:ext cx="517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truly </a:t>
            </a:r>
            <a:r>
              <a:rPr lang="en-US" b="1" dirty="0"/>
              <a:t>know your data </a:t>
            </a:r>
            <a:r>
              <a:rPr lang="en-US" dirty="0"/>
              <a:t>if you convert it to the CDM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2F75C-C778-453C-BD7E-AB203C174E43}"/>
              </a:ext>
            </a:extLst>
          </p:cNvPr>
          <p:cNvSpPr txBox="1"/>
          <p:nvPr/>
        </p:nvSpPr>
        <p:spPr>
          <a:xfrm>
            <a:off x="299353" y="3005115"/>
            <a:ext cx="6873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If you know a problem with your data, you can use the </a:t>
            </a:r>
            <a:r>
              <a:rPr lang="en-US" b="1" dirty="0">
                <a:solidFill>
                  <a:srgbClr val="0070C0"/>
                </a:solidFill>
              </a:rPr>
              <a:t>ETL to address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08DA1-4DBF-4503-A146-4A2457F1A6D3}"/>
              </a:ext>
            </a:extLst>
          </p:cNvPr>
          <p:cNvSpPr txBox="1"/>
          <p:nvPr/>
        </p:nvSpPr>
        <p:spPr>
          <a:xfrm>
            <a:off x="299353" y="3925691"/>
            <a:ext cx="6473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use </a:t>
            </a:r>
            <a:r>
              <a:rPr lang="en-US" b="1" dirty="0"/>
              <a:t>standardized tools </a:t>
            </a:r>
            <a:r>
              <a:rPr lang="en-US" dirty="0"/>
              <a:t>developed by OHDSI like ATLAS and </a:t>
            </a:r>
            <a:br>
              <a:rPr lang="en-US" dirty="0"/>
            </a:br>
            <a:r>
              <a:rPr lang="en-US" dirty="0"/>
              <a:t>the Patient Level Prediction Package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44821E-156D-4DF2-BAC2-3942511C776F}"/>
              </a:ext>
            </a:extLst>
          </p:cNvPr>
          <p:cNvSpPr txBox="1"/>
          <p:nvPr/>
        </p:nvSpPr>
        <p:spPr>
          <a:xfrm>
            <a:off x="1777199" y="3465403"/>
            <a:ext cx="740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b="1" dirty="0">
                <a:effectLst/>
              </a:rPr>
              <a:t>Whole community of researchers </a:t>
            </a:r>
            <a:r>
              <a:rPr lang="en-US" dirty="0">
                <a:effectLst/>
              </a:rPr>
              <a:t>across diverse organizations and countries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0F3AE5-9DE9-47E4-8268-978522C563E5}"/>
              </a:ext>
            </a:extLst>
          </p:cNvPr>
          <p:cNvSpPr txBox="1"/>
          <p:nvPr/>
        </p:nvSpPr>
        <p:spPr>
          <a:xfrm>
            <a:off x="2855631" y="4662978"/>
            <a:ext cx="6122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>
                <a:effectLst/>
              </a:rPr>
              <a:t>The CDM brings </a:t>
            </a:r>
            <a:r>
              <a:rPr lang="en-US" b="1" dirty="0">
                <a:effectLst/>
              </a:rPr>
              <a:t>consistency </a:t>
            </a:r>
            <a:r>
              <a:rPr lang="en-US" dirty="0">
                <a:effectLst/>
              </a:rPr>
              <a:t>to observational research through </a:t>
            </a:r>
          </a:p>
          <a:p>
            <a:r>
              <a:rPr lang="en-US" dirty="0">
                <a:effectLst/>
              </a:rPr>
              <a:t>standardization of many of its components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76DE2-1482-4921-9747-CD98C7CA9D4C}"/>
              </a:ext>
            </a:extLst>
          </p:cNvPr>
          <p:cNvSpPr txBox="1"/>
          <p:nvPr/>
        </p:nvSpPr>
        <p:spPr>
          <a:xfrm>
            <a:off x="299353" y="5400265"/>
            <a:ext cx="8606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>
                <a:effectLst/>
              </a:rPr>
              <a:t>Buy vs Build:  leverage an entire community of technical and scientific capability for </a:t>
            </a:r>
            <a:r>
              <a:rPr lang="en-US" b="1" dirty="0">
                <a:effectLst/>
              </a:rPr>
              <a:t>“free”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B86BD5-62AE-47D3-B875-4F1B5D63312F}"/>
              </a:ext>
            </a:extLst>
          </p:cNvPr>
          <p:cNvSpPr txBox="1"/>
          <p:nvPr/>
        </p:nvSpPr>
        <p:spPr>
          <a:xfrm>
            <a:off x="2088981" y="5860551"/>
            <a:ext cx="4966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Takes observational research towards </a:t>
            </a:r>
            <a:r>
              <a:rPr lang="en-US" b="1" dirty="0"/>
              <a:t>open science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478CE-7F5D-4879-BD71-84828D15FC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3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2CF2-93AC-4145-9DFA-C5D7C8E05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CDM?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80990D-55EE-4998-933C-0017ED9217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26481"/>
              </p:ext>
            </p:extLst>
          </p:nvPr>
        </p:nvGraphicFramePr>
        <p:xfrm>
          <a:off x="446314" y="1396999"/>
          <a:ext cx="8240486" cy="420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20243">
                  <a:extLst>
                    <a:ext uri="{9D8B030D-6E8A-4147-A177-3AD203B41FA5}">
                      <a16:colId xmlns:a16="http://schemas.microsoft.com/office/drawing/2014/main" val="4249117797"/>
                    </a:ext>
                  </a:extLst>
                </a:gridCol>
                <a:gridCol w="4120243">
                  <a:extLst>
                    <a:ext uri="{9D8B030D-6E8A-4147-A177-3AD203B41FA5}">
                      <a16:colId xmlns:a16="http://schemas.microsoft.com/office/drawing/2014/main" val="2072997339"/>
                    </a:ext>
                  </a:extLst>
                </a:gridCol>
              </a:tblGrid>
              <a:tr h="26851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Regulator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Data Source Owners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844666"/>
                  </a:ext>
                </a:extLst>
              </a:tr>
              <a:tr h="221125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Increased capacity to carry out studies with big geographical coverage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2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Increased capacity to look at patients holistically across health systems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2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Easier assessment of </a:t>
                      </a:r>
                      <a:r>
                        <a:rPr lang="en-US" sz="2400" b="1" dirty="0"/>
                        <a:t>data 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Improved </a:t>
                      </a: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interoperability</a:t>
                      </a: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-&gt; added value for your data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More effective use of (limited) resources, </a:t>
                      </a: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increased competitiveness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10399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81CAA1-0F4B-4243-A0C4-2C893A119E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33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EB30-9F48-4F0E-9793-5DD834B6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Process</a:t>
            </a:r>
          </a:p>
        </p:txBody>
      </p:sp>
      <p:pic>
        <p:nvPicPr>
          <p:cNvPr id="26" name="Picture 2" descr="alt text">
            <a:extLst>
              <a:ext uri="{FF2B5EF4-FFF2-40B4-BE49-F238E27FC236}">
                <a16:creationId xmlns:a16="http://schemas.microsoft.com/office/drawing/2014/main" id="{08F4DE72-AD56-4469-BCF1-2570F8768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43" y="5176886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t text">
            <a:extLst>
              <a:ext uri="{FF2B5EF4-FFF2-40B4-BE49-F238E27FC236}">
                <a16:creationId xmlns:a16="http://schemas.microsoft.com/office/drawing/2014/main" id="{C662B725-B696-4291-AAE2-ACE3B4372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60" y="5189299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56B4AB1-3FF5-4B72-9581-A5DB1DE16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935" y="5165486"/>
            <a:ext cx="666750" cy="6572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0" name="Picture 6" descr="http://www.ohdsi.org/web/wiki/lib/exe/fetch.php?w=100&amp;tok=44f68f&amp;media=t-ohdsi-logo-only.png">
            <a:extLst>
              <a:ext uri="{FF2B5EF4-FFF2-40B4-BE49-F238E27FC236}">
                <a16:creationId xmlns:a16="http://schemas.microsoft.com/office/drawing/2014/main" id="{888B8901-38FA-453D-853D-ECE900F96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636" y="5118974"/>
            <a:ext cx="667512" cy="6675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E85E4A7-D03F-4EFC-BEAF-E9F02D6D3C64}"/>
              </a:ext>
            </a:extLst>
          </p:cNvPr>
          <p:cNvSpPr txBox="1"/>
          <p:nvPr/>
        </p:nvSpPr>
        <p:spPr>
          <a:xfrm rot="16200000">
            <a:off x="-477164" y="5411489"/>
            <a:ext cx="146602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OHDSI Tools</a:t>
            </a:r>
          </a:p>
        </p:txBody>
      </p: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621BB490-F3C3-49B0-9E00-4729A1FE91D9}"/>
              </a:ext>
            </a:extLst>
          </p:cNvPr>
          <p:cNvCxnSpPr>
            <a:cxnSpLocks/>
          </p:cNvCxnSpPr>
          <p:nvPr/>
        </p:nvCxnSpPr>
        <p:spPr>
          <a:xfrm>
            <a:off x="440512" y="4863145"/>
            <a:ext cx="8540202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44E7CF4-144C-41ED-A8EC-8F2CF1E39F7A}"/>
              </a:ext>
            </a:extLst>
          </p:cNvPr>
          <p:cNvSpPr/>
          <p:nvPr/>
        </p:nvSpPr>
        <p:spPr>
          <a:xfrm>
            <a:off x="501006" y="5822711"/>
            <a:ext cx="887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White </a:t>
            </a:r>
          </a:p>
          <a:p>
            <a:pPr algn="ctr"/>
            <a:r>
              <a:rPr lang="en-US" dirty="0"/>
              <a:t>Rabbit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6BF8E0F-1417-452C-99F5-CB3E9FB9D821}"/>
              </a:ext>
            </a:extLst>
          </p:cNvPr>
          <p:cNvSpPr/>
          <p:nvPr/>
        </p:nvSpPr>
        <p:spPr>
          <a:xfrm>
            <a:off x="1493969" y="5857425"/>
            <a:ext cx="1026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Rabbit In a Hat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5EB7CC5-E15C-4E4E-B709-8CE84C714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959" y="5118974"/>
            <a:ext cx="666750" cy="6572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41C6399E-6E5D-4750-8A54-848ABB3BAB38}"/>
              </a:ext>
            </a:extLst>
          </p:cNvPr>
          <p:cNvSpPr/>
          <p:nvPr/>
        </p:nvSpPr>
        <p:spPr>
          <a:xfrm>
            <a:off x="7754993" y="5810913"/>
            <a:ext cx="1026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Rabbit In a Hat</a:t>
            </a:r>
          </a:p>
        </p:txBody>
      </p:sp>
      <p:pic>
        <p:nvPicPr>
          <p:cNvPr id="40" name="Picture 4" descr="alt text">
            <a:extLst>
              <a:ext uri="{FF2B5EF4-FFF2-40B4-BE49-F238E27FC236}">
                <a16:creationId xmlns:a16="http://schemas.microsoft.com/office/drawing/2014/main" id="{F9E85829-930F-413F-8AD2-7F3326E32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447" y="5156161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605BD990-975B-463D-8E8E-37655C8F614A}"/>
              </a:ext>
            </a:extLst>
          </p:cNvPr>
          <p:cNvSpPr/>
          <p:nvPr/>
        </p:nvSpPr>
        <p:spPr>
          <a:xfrm>
            <a:off x="4795793" y="5789573"/>
            <a:ext cx="887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White </a:t>
            </a:r>
          </a:p>
          <a:p>
            <a:pPr algn="ctr"/>
            <a:r>
              <a:rPr lang="en-US" dirty="0"/>
              <a:t>Rabbit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773133E-26A1-4A28-9F23-A654427D2094}"/>
              </a:ext>
            </a:extLst>
          </p:cNvPr>
          <p:cNvSpPr/>
          <p:nvPr/>
        </p:nvSpPr>
        <p:spPr>
          <a:xfrm>
            <a:off x="5620181" y="5893393"/>
            <a:ext cx="11444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ACHILLES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29CE1E1-527D-410C-8FF4-2F932A3A7660}"/>
              </a:ext>
            </a:extLst>
          </p:cNvPr>
          <p:cNvSpPr/>
          <p:nvPr/>
        </p:nvSpPr>
        <p:spPr>
          <a:xfrm>
            <a:off x="3361630" y="5810913"/>
            <a:ext cx="887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Usagi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ABC580-384D-4205-8E7F-FF123EBA3EF9}"/>
              </a:ext>
            </a:extLst>
          </p:cNvPr>
          <p:cNvGrpSpPr/>
          <p:nvPr/>
        </p:nvGrpSpPr>
        <p:grpSpPr>
          <a:xfrm>
            <a:off x="440512" y="720515"/>
            <a:ext cx="8733012" cy="3919603"/>
            <a:chOff x="440512" y="720515"/>
            <a:chExt cx="8733012" cy="3919603"/>
          </a:xfrm>
        </p:grpSpPr>
        <p:pic>
          <p:nvPicPr>
            <p:cNvPr id="4" name="Picture 12" descr="Image result for pusheen transparent background">
              <a:extLst>
                <a:ext uri="{FF2B5EF4-FFF2-40B4-BE49-F238E27FC236}">
                  <a16:creationId xmlns:a16="http://schemas.microsoft.com/office/drawing/2014/main" id="{64DC4356-8ACD-4E8A-8906-796F627AA2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660" y="1058180"/>
              <a:ext cx="1319346" cy="1319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Related image">
              <a:extLst>
                <a:ext uri="{FF2B5EF4-FFF2-40B4-BE49-F238E27FC236}">
                  <a16:creationId xmlns:a16="http://schemas.microsoft.com/office/drawing/2014/main" id="{F8A09326-3F61-43A9-B3C8-A080256583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6230" y="1005611"/>
              <a:ext cx="1466020" cy="1424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Image result for pusheen transparent background">
              <a:extLst>
                <a:ext uri="{FF2B5EF4-FFF2-40B4-BE49-F238E27FC236}">
                  <a16:creationId xmlns:a16="http://schemas.microsoft.com/office/drawing/2014/main" id="{602EEC01-2031-4541-ABCA-9D3501D0D2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1083" y="2715198"/>
              <a:ext cx="1522917" cy="1522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02EF42C-B9E7-4EFD-9FB2-A3BC0D3AC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37840" y="2772095"/>
              <a:ext cx="1466020" cy="146602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1F0986C-3086-4343-BC3C-40795769FE0B}"/>
                </a:ext>
              </a:extLst>
            </p:cNvPr>
            <p:cNvSpPr/>
            <p:nvPr/>
          </p:nvSpPr>
          <p:spPr>
            <a:xfrm>
              <a:off x="440512" y="2377526"/>
              <a:ext cx="178525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Data experts and CDM experts together design the ETL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D18EFB59-8E91-409A-9CBD-551223DB5EC9}"/>
                </a:ext>
              </a:extLst>
            </p:cNvPr>
            <p:cNvSpPr/>
            <p:nvPr/>
          </p:nvSpPr>
          <p:spPr>
            <a:xfrm>
              <a:off x="2234154" y="1190269"/>
              <a:ext cx="1077686" cy="1055165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2331D9C-EAF8-41C8-ACAF-AEFB9A49F33A}"/>
                </a:ext>
              </a:extLst>
            </p:cNvPr>
            <p:cNvSpPr/>
            <p:nvPr/>
          </p:nvSpPr>
          <p:spPr>
            <a:xfrm>
              <a:off x="3031312" y="2390392"/>
              <a:ext cx="1872343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People with medical knowledge create the code mappings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8AC5A98A-9940-49F1-9348-2A1FD855F569}"/>
                </a:ext>
              </a:extLst>
            </p:cNvPr>
            <p:cNvSpPr/>
            <p:nvPr/>
          </p:nvSpPr>
          <p:spPr>
            <a:xfrm>
              <a:off x="4737308" y="1142836"/>
              <a:ext cx="1077686" cy="1055165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Scroll: Vertical 17">
              <a:extLst>
                <a:ext uri="{FF2B5EF4-FFF2-40B4-BE49-F238E27FC236}">
                  <a16:creationId xmlns:a16="http://schemas.microsoft.com/office/drawing/2014/main" id="{47477091-7490-4EAA-B659-CB919F25CA1D}"/>
                </a:ext>
              </a:extLst>
            </p:cNvPr>
            <p:cNvSpPr/>
            <p:nvPr/>
          </p:nvSpPr>
          <p:spPr>
            <a:xfrm>
              <a:off x="6703860" y="1435839"/>
              <a:ext cx="675609" cy="762162"/>
            </a:xfrm>
            <a:prstGeom prst="verticalScroll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ETL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357C5DC-9137-46C8-BDA3-A04C5FDBB48A}"/>
                </a:ext>
              </a:extLst>
            </p:cNvPr>
            <p:cNvSpPr/>
            <p:nvPr/>
          </p:nvSpPr>
          <p:spPr>
            <a:xfrm>
              <a:off x="7041664" y="3985086"/>
              <a:ext cx="21318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 technical person implements the ETL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68B54E-2BA6-44E8-94A8-373DAB5C8856}"/>
                </a:ext>
              </a:extLst>
            </p:cNvPr>
            <p:cNvSpPr/>
            <p:nvPr/>
          </p:nvSpPr>
          <p:spPr>
            <a:xfrm>
              <a:off x="4972447" y="3993787"/>
              <a:ext cx="177950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All are involved in quality control</a:t>
              </a:r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D76B0E6-2009-439E-849A-B4796F42C701}"/>
                </a:ext>
              </a:extLst>
            </p:cNvPr>
            <p:cNvSpPr/>
            <p:nvPr/>
          </p:nvSpPr>
          <p:spPr>
            <a:xfrm rot="2775711">
              <a:off x="7462135" y="2307312"/>
              <a:ext cx="669579" cy="664208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E570E993-5EE1-4461-9A1A-939E9E79CFCD}"/>
                </a:ext>
              </a:extLst>
            </p:cNvPr>
            <p:cNvSpPr/>
            <p:nvPr/>
          </p:nvSpPr>
          <p:spPr>
            <a:xfrm rot="10800000">
              <a:off x="6630060" y="3177312"/>
              <a:ext cx="678385" cy="65558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8D073CD2-594A-44E0-B4B2-5C9F74E92EE5}"/>
                </a:ext>
              </a:extLst>
            </p:cNvPr>
            <p:cNvSpPr/>
            <p:nvPr/>
          </p:nvSpPr>
          <p:spPr>
            <a:xfrm rot="18993669">
              <a:off x="5921350" y="2121135"/>
              <a:ext cx="678385" cy="65558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A8C04D1-8B1E-4BD9-82F7-1682700481A9}"/>
                </a:ext>
              </a:extLst>
            </p:cNvPr>
            <p:cNvSpPr/>
            <p:nvPr/>
          </p:nvSpPr>
          <p:spPr>
            <a:xfrm>
              <a:off x="6161056" y="720515"/>
              <a:ext cx="177950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ETL Documentation </a:t>
              </a: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9C040-C47D-468D-A267-557F8FC3F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47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D9C6A-646D-423A-B262-B9E6EC4B2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BB3F90-8DE1-4D96-9DF9-064E01DDB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268923"/>
            <a:ext cx="8229600" cy="48075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6F4F63-5583-4EAF-AE67-6C091EDCC9D2}"/>
              </a:ext>
            </a:extLst>
          </p:cNvPr>
          <p:cNvSpPr/>
          <p:nvPr/>
        </p:nvSpPr>
        <p:spPr>
          <a:xfrm>
            <a:off x="228600" y="6488668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http://www.ohdsi.org/web/wiki/doku.php?id=documentation:etl_best_practices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CB6C05-9121-45C9-91DE-09194F740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91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36676-929F-4C2F-A569-DBEA0C98106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en-US" dirty="0"/>
              <a:t>THINGS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5EDD0-DC2A-42FF-AB6F-3FBD4C246D6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en-US" dirty="0"/>
              <a:t>1/25 - Generate all data assets (Lauren raw, </a:t>
            </a:r>
            <a:r>
              <a:rPr lang="en-US" dirty="0" err="1"/>
              <a:t>Synthia</a:t>
            </a:r>
            <a:r>
              <a:rPr lang="en-US" dirty="0"/>
              <a:t>, Achilles) </a:t>
            </a:r>
          </a:p>
          <a:p>
            <a:r>
              <a:rPr lang="en-US" dirty="0"/>
              <a:t>2/1 - Initial Deck Draft Completed</a:t>
            </a:r>
          </a:p>
          <a:p>
            <a:r>
              <a:rPr lang="en-US" dirty="0"/>
              <a:t>3/1 - Amazon WS Built</a:t>
            </a:r>
          </a:p>
          <a:p>
            <a:r>
              <a:rPr lang="en-US" dirty="0"/>
              <a:t>3/15 - Practice Presentation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83D19-A480-4AFC-9E17-229FF2F31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337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A946D-5426-4A0A-8A45-6627D4AFD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6AF6B-F84A-4490-97D4-35063D523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Explicitly call out how to get from source code to standard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Make sure to drive home that we need to use standard codes for analysis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And SOURCE vs STANDARD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F4FA424-1B71-4DDC-832D-1B92EE85DC25}"/>
              </a:ext>
            </a:extLst>
          </p:cNvPr>
          <p:cNvSpPr/>
          <p:nvPr/>
        </p:nvSpPr>
        <p:spPr>
          <a:xfrm>
            <a:off x="3320143" y="2253343"/>
            <a:ext cx="5058274" cy="37773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Clair I think you wanted to own this one?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5" name="Picture 2" descr="https://render.bitstrips.com/v2/cpanel/0a4ae43b-0edd-46f4-a552-37a683e412ce-76b81203-ebf0-4bfe-9a96-e03b71bc11a5-v1.png?transparent=1&amp;palette=1">
            <a:extLst>
              <a:ext uri="{FF2B5EF4-FFF2-40B4-BE49-F238E27FC236}">
                <a16:creationId xmlns:a16="http://schemas.microsoft.com/office/drawing/2014/main" id="{DD1798EC-504F-4563-9576-D7CE604A9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0" y="3672681"/>
            <a:ext cx="2055750" cy="205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DA785-1A93-4BD6-8AD8-D883E680CA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162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4697C47-9BEE-4ED1-A8F1-5F71E7A1E187}"/>
              </a:ext>
            </a:extLst>
          </p:cNvPr>
          <p:cNvSpPr/>
          <p:nvPr/>
        </p:nvSpPr>
        <p:spPr>
          <a:xfrm>
            <a:off x="2220686" y="1887880"/>
            <a:ext cx="1524000" cy="2248691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84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7A7AE-700C-48F8-B5F7-D75447B10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Patient’s Story:  Lauren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DD727-4A14-4145-8460-5AC71B499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521" y="5105400"/>
            <a:ext cx="8229600" cy="11731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hlinkClick r:id="rId2"/>
              </a:rPr>
              <a:t>https://www.endometriosis-uk.org/laurens-story</a:t>
            </a:r>
            <a:endParaRPr lang="en-US" sz="2800" dirty="0"/>
          </a:p>
        </p:txBody>
      </p:sp>
      <p:pic>
        <p:nvPicPr>
          <p:cNvPr id="3074" name="Picture 2" descr="Lauren shares her story of how she was diagnosed with endometriosis">
            <a:extLst>
              <a:ext uri="{FF2B5EF4-FFF2-40B4-BE49-F238E27FC236}">
                <a16:creationId xmlns:a16="http://schemas.microsoft.com/office/drawing/2014/main" id="{AB517D3C-BFA4-4058-BE87-44B379AED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2020779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7905B4-30FE-490D-BEEE-1AC456745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0" y="2337829"/>
            <a:ext cx="3829050" cy="1038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EEA1B4-C778-463B-A07F-34C0F43F1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25" y="990600"/>
            <a:ext cx="2095500" cy="1181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E52AF1-BE7A-4654-A7C9-EE1C3F2EB1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900" y="3611454"/>
            <a:ext cx="3638550" cy="1266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87576C-295A-4DE1-9A3F-46CA025799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1269784"/>
            <a:ext cx="2457450" cy="5238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BB0059-23EC-4E03-B415-4A2CDA7358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430EBD28-2141-4239-AE31-E1B986E5AAC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22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2389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B5BE8F-249C-485D-BEB2-0B1BB767EE8D}"/>
              </a:ext>
            </a:extLst>
          </p:cNvPr>
          <p:cNvCxnSpPr>
            <a:cxnSpLocks/>
          </p:cNvCxnSpPr>
          <p:nvPr/>
        </p:nvCxnSpPr>
        <p:spPr>
          <a:xfrm flipH="1" flipV="1">
            <a:off x="8695446" y="92573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3C67CF-2C51-498A-BD54-66A89A64CDB2}"/>
              </a:ext>
            </a:extLst>
          </p:cNvPr>
          <p:cNvCxnSpPr>
            <a:cxnSpLocks/>
          </p:cNvCxnSpPr>
          <p:nvPr/>
        </p:nvCxnSpPr>
        <p:spPr>
          <a:xfrm flipH="1" flipV="1">
            <a:off x="5709209" y="1029892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6177453-8902-41A6-A277-2C55B0D4E4AD}"/>
              </a:ext>
            </a:extLst>
          </p:cNvPr>
          <p:cNvCxnSpPr>
            <a:cxnSpLocks/>
          </p:cNvCxnSpPr>
          <p:nvPr/>
        </p:nvCxnSpPr>
        <p:spPr>
          <a:xfrm flipH="1" flipV="1">
            <a:off x="3571758" y="105728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90AAE1-5E3B-4522-873F-BD086ED2EDE6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2152146" y="1039369"/>
            <a:ext cx="22146" cy="50645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AFF088-3C6E-43E3-9603-D59701804773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398687" y="1052361"/>
            <a:ext cx="29162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5DC538-B794-4213-8F83-20FFAE5CAE09}"/>
              </a:ext>
            </a:extLst>
          </p:cNvPr>
          <p:cNvCxnSpPr>
            <a:stCxn id="5" idx="0"/>
          </p:cNvCxnSpPr>
          <p:nvPr/>
        </p:nvCxnSpPr>
        <p:spPr>
          <a:xfrm flipV="1">
            <a:off x="671678" y="1066801"/>
            <a:ext cx="0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3BC698-B593-4BD6-A98B-9CCDDC21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68" y="152400"/>
            <a:ext cx="1295400" cy="1135398"/>
          </a:xfrm>
          <a:prstGeom prst="rect">
            <a:avLst/>
          </a:prstGeom>
        </p:spPr>
      </p:pic>
      <p:cxnSp>
        <p:nvCxnSpPr>
          <p:cNvPr id="6" name="Shape 1262">
            <a:extLst>
              <a:ext uri="{FF2B5EF4-FFF2-40B4-BE49-F238E27FC236}">
                <a16:creationId xmlns:a16="http://schemas.microsoft.com/office/drawing/2014/main" id="{EDF31A68-844C-4091-A6CC-90AAD92CA2A6}"/>
              </a:ext>
            </a:extLst>
          </p:cNvPr>
          <p:cNvCxnSpPr>
            <a:cxnSpLocks/>
          </p:cNvCxnSpPr>
          <p:nvPr/>
        </p:nvCxnSpPr>
        <p:spPr>
          <a:xfrm>
            <a:off x="228600" y="6125305"/>
            <a:ext cx="8610600" cy="3085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263">
            <a:extLst>
              <a:ext uri="{FF2B5EF4-FFF2-40B4-BE49-F238E27FC236}">
                <a16:creationId xmlns:a16="http://schemas.microsoft.com/office/drawing/2014/main" id="{FC4119AE-63DA-4055-ACA5-CBAC19200135}"/>
              </a:ext>
            </a:extLst>
          </p:cNvPr>
          <p:cNvSpPr txBox="1"/>
          <p:nvPr/>
        </p:nvSpPr>
        <p:spPr>
          <a:xfrm>
            <a:off x="5584" y="5636438"/>
            <a:ext cx="1947153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i="1" dirty="0"/>
              <a:t>Lauren’s Timeline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3BEE23E-D491-4DB2-91C3-0BAC71060799}"/>
              </a:ext>
            </a:extLst>
          </p:cNvPr>
          <p:cNvGrpSpPr/>
          <p:nvPr/>
        </p:nvGrpSpPr>
        <p:grpSpPr>
          <a:xfrm>
            <a:off x="7809616" y="5540761"/>
            <a:ext cx="1447800" cy="639600"/>
            <a:chOff x="7809616" y="5540761"/>
            <a:chExt cx="1447800" cy="639600"/>
          </a:xfrm>
        </p:grpSpPr>
        <p:sp>
          <p:nvSpPr>
            <p:cNvPr id="11" name="Shape 1264">
              <a:extLst>
                <a:ext uri="{FF2B5EF4-FFF2-40B4-BE49-F238E27FC236}">
                  <a16:creationId xmlns:a16="http://schemas.microsoft.com/office/drawing/2014/main" id="{C9EC2A66-EF3C-410A-9A4F-12C1F56F3204}"/>
                </a:ext>
              </a:extLst>
            </p:cNvPr>
            <p:cNvSpPr/>
            <p:nvPr/>
          </p:nvSpPr>
          <p:spPr>
            <a:xfrm>
              <a:off x="8439749" y="5591693"/>
              <a:ext cx="550200" cy="4914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0000">
                <a:alpha val="50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/>
            </a:p>
          </p:txBody>
        </p:sp>
        <p:sp>
          <p:nvSpPr>
            <p:cNvPr id="12" name="Shape 1263">
              <a:extLst>
                <a:ext uri="{FF2B5EF4-FFF2-40B4-BE49-F238E27FC236}">
                  <a16:creationId xmlns:a16="http://schemas.microsoft.com/office/drawing/2014/main" id="{4E5402E1-B716-4495-B483-B16C25A10E92}"/>
                </a:ext>
              </a:extLst>
            </p:cNvPr>
            <p:cNvSpPr txBox="1"/>
            <p:nvPr/>
          </p:nvSpPr>
          <p:spPr>
            <a:xfrm>
              <a:off x="7809616" y="5540761"/>
              <a:ext cx="1447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Endometriosis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E63FD3-A24E-4F53-AC0A-5B62A8E22B76}"/>
              </a:ext>
            </a:extLst>
          </p:cNvPr>
          <p:cNvSpPr/>
          <p:nvPr/>
        </p:nvSpPr>
        <p:spPr>
          <a:xfrm>
            <a:off x="76200" y="1234311"/>
            <a:ext cx="1461476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dysmenorrhea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75AF91-509A-4CE4-83D3-77861F5DA741}"/>
              </a:ext>
            </a:extLst>
          </p:cNvPr>
          <p:cNvSpPr/>
          <p:nvPr/>
        </p:nvSpPr>
        <p:spPr>
          <a:xfrm>
            <a:off x="76201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891E12-D772-4995-834C-B07FDBE3FDD8}"/>
              </a:ext>
            </a:extLst>
          </p:cNvPr>
          <p:cNvSpPr/>
          <p:nvPr/>
        </p:nvSpPr>
        <p:spPr>
          <a:xfrm>
            <a:off x="2754717" y="3000786"/>
            <a:ext cx="967113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pelvic exam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2CD42E-E3CC-47BD-8B24-36CADDDEC6A9}"/>
              </a:ext>
            </a:extLst>
          </p:cNvPr>
          <p:cNvSpPr/>
          <p:nvPr/>
        </p:nvSpPr>
        <p:spPr>
          <a:xfrm>
            <a:off x="3845047" y="2560792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E50992-83A2-4D20-A0B6-CFF048F42D12}"/>
              </a:ext>
            </a:extLst>
          </p:cNvPr>
          <p:cNvSpPr/>
          <p:nvPr/>
        </p:nvSpPr>
        <p:spPr>
          <a:xfrm>
            <a:off x="3858702" y="3053656"/>
            <a:ext cx="1181100" cy="4389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cyst of ovary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53226D-E673-4674-B269-693D88AE0286}"/>
              </a:ext>
            </a:extLst>
          </p:cNvPr>
          <p:cNvSpPr>
            <a:spLocks/>
          </p:cNvSpPr>
          <p:nvPr/>
        </p:nvSpPr>
        <p:spPr>
          <a:xfrm>
            <a:off x="5069392" y="3746829"/>
            <a:ext cx="905239" cy="52698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severe pain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773852-27E2-43F6-B2B9-64306A42069A}"/>
              </a:ext>
            </a:extLst>
          </p:cNvPr>
          <p:cNvSpPr/>
          <p:nvPr/>
        </p:nvSpPr>
        <p:spPr>
          <a:xfrm>
            <a:off x="2720436" y="2600706"/>
            <a:ext cx="932159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GP visit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BE773B-BDDD-411C-83D2-4A49FB8D900E}"/>
              </a:ext>
            </a:extLst>
          </p:cNvPr>
          <p:cNvSpPr/>
          <p:nvPr/>
        </p:nvSpPr>
        <p:spPr>
          <a:xfrm>
            <a:off x="5101212" y="3321632"/>
            <a:ext cx="3874137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Hospital Visit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9387E1-3478-4447-8DD1-ED1E5926D4CF}"/>
              </a:ext>
            </a:extLst>
          </p:cNvPr>
          <p:cNvSpPr/>
          <p:nvPr/>
        </p:nvSpPr>
        <p:spPr>
          <a:xfrm>
            <a:off x="6165016" y="3769494"/>
            <a:ext cx="888633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temp 103°F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04E9CB-58D8-496F-ABEB-6E64016B1EAE}"/>
              </a:ext>
            </a:extLst>
          </p:cNvPr>
          <p:cNvSpPr/>
          <p:nvPr/>
        </p:nvSpPr>
        <p:spPr>
          <a:xfrm>
            <a:off x="6080926" y="4397815"/>
            <a:ext cx="1072468" cy="57397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Bloated abdomen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28F592-D011-493E-A1E8-3C539D103117}"/>
              </a:ext>
            </a:extLst>
          </p:cNvPr>
          <p:cNvSpPr/>
          <p:nvPr/>
        </p:nvSpPr>
        <p:spPr>
          <a:xfrm>
            <a:off x="7259689" y="4374755"/>
            <a:ext cx="9087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ascites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E169EDC4-F8EC-4266-83A5-642EA01E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have?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92B24E-6558-4212-A2C3-B16B0570D07F}"/>
              </a:ext>
            </a:extLst>
          </p:cNvPr>
          <p:cNvSpPr/>
          <p:nvPr/>
        </p:nvSpPr>
        <p:spPr>
          <a:xfrm>
            <a:off x="8243604" y="4387616"/>
            <a:ext cx="859877" cy="5175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surgery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E3150AC-ADA1-4F8A-AA7B-F6292B9473B4}"/>
              </a:ext>
            </a:extLst>
          </p:cNvPr>
          <p:cNvSpPr/>
          <p:nvPr/>
        </p:nvSpPr>
        <p:spPr>
          <a:xfrm>
            <a:off x="4962689" y="4394828"/>
            <a:ext cx="1074143" cy="52298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ambulance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1C5A7-EB4B-4337-9232-ABBDACF40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09135-9356-484C-8359-E8CAE0422F2C}"/>
              </a:ext>
            </a:extLst>
          </p:cNvPr>
          <p:cNvSpPr txBox="1"/>
          <p:nvPr/>
        </p:nvSpPr>
        <p:spPr>
          <a:xfrm>
            <a:off x="176378" y="611831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Years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F48FA3F-9736-41DD-B6B6-BD4AB46034FC}"/>
              </a:ext>
            </a:extLst>
          </p:cNvPr>
          <p:cNvSpPr/>
          <p:nvPr/>
        </p:nvSpPr>
        <p:spPr>
          <a:xfrm>
            <a:off x="1925961" y="1226774"/>
            <a:ext cx="1500021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abdominal pain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8FA95E-F6B4-47DD-A834-71EB421E698D}"/>
              </a:ext>
            </a:extLst>
          </p:cNvPr>
          <p:cNvSpPr/>
          <p:nvPr/>
        </p:nvSpPr>
        <p:spPr>
          <a:xfrm>
            <a:off x="1243998" y="204847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AE3D28-33E5-4503-A70E-07871F4EA2D8}"/>
              </a:ext>
            </a:extLst>
          </p:cNvPr>
          <p:cNvSpPr/>
          <p:nvPr/>
        </p:nvSpPr>
        <p:spPr>
          <a:xfrm>
            <a:off x="2411795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88E94D-71AC-4FAA-A1F6-C8A1605A5B74}"/>
              </a:ext>
            </a:extLst>
          </p:cNvPr>
          <p:cNvSpPr txBox="1"/>
          <p:nvPr/>
        </p:nvSpPr>
        <p:spPr>
          <a:xfrm>
            <a:off x="932549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50ED93-AB35-4BAF-ABA0-80155D4BFC89}"/>
              </a:ext>
            </a:extLst>
          </p:cNvPr>
          <p:cNvSpPr txBox="1"/>
          <p:nvPr/>
        </p:nvSpPr>
        <p:spPr>
          <a:xfrm>
            <a:off x="1678992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-1 Years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C27D2-A66B-4AC9-91FF-24CE465DA97A}"/>
              </a:ext>
            </a:extLst>
          </p:cNvPr>
          <p:cNvSpPr/>
          <p:nvPr/>
        </p:nvSpPr>
        <p:spPr>
          <a:xfrm>
            <a:off x="472269" y="171106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58761E7-22BF-46C7-A50E-6CF3EB2C9E6C}"/>
              </a:ext>
            </a:extLst>
          </p:cNvPr>
          <p:cNvSpPr/>
          <p:nvPr/>
        </p:nvSpPr>
        <p:spPr>
          <a:xfrm>
            <a:off x="1923149" y="171688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BD9B99-B516-4C77-B5FE-48840E3E320B}"/>
              </a:ext>
            </a:extLst>
          </p:cNvPr>
          <p:cNvSpPr txBox="1"/>
          <p:nvPr/>
        </p:nvSpPr>
        <p:spPr>
          <a:xfrm>
            <a:off x="3117608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Weeks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1EFD9D-8411-4759-A9CF-5291168925CA}"/>
              </a:ext>
            </a:extLst>
          </p:cNvPr>
          <p:cNvSpPr txBox="1"/>
          <p:nvPr/>
        </p:nvSpPr>
        <p:spPr>
          <a:xfrm>
            <a:off x="5314741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Days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A85AFC-C708-4D14-AB3E-F8495BEAAB00}"/>
              </a:ext>
            </a:extLst>
          </p:cNvPr>
          <p:cNvSpPr txBox="1"/>
          <p:nvPr/>
        </p:nvSpPr>
        <p:spPr>
          <a:xfrm>
            <a:off x="8021139" y="6099323"/>
            <a:ext cx="10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 Day 0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3095896-C887-409F-A7C4-8B7F96B58F6C}"/>
              </a:ext>
            </a:extLst>
          </p:cNvPr>
          <p:cNvSpPr/>
          <p:nvPr/>
        </p:nvSpPr>
        <p:spPr>
          <a:xfrm>
            <a:off x="7248884" y="3755078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CT Scan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977B5E3-A759-4EFE-9B71-5E06CB1CC403}"/>
              </a:ext>
            </a:extLst>
          </p:cNvPr>
          <p:cNvSpPr/>
          <p:nvPr/>
        </p:nvSpPr>
        <p:spPr>
          <a:xfrm>
            <a:off x="7543800" y="5000036"/>
            <a:ext cx="15596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endometrioma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D228FF-BC88-4D07-A8B7-9D8EDC39972A}"/>
              </a:ext>
            </a:extLst>
          </p:cNvPr>
          <p:cNvSpPr/>
          <p:nvPr/>
        </p:nvSpPr>
        <p:spPr>
          <a:xfrm>
            <a:off x="2708909" y="5990241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8E7671-CA7B-4C98-8FCB-741102212305}"/>
              </a:ext>
            </a:extLst>
          </p:cNvPr>
          <p:cNvSpPr txBox="1"/>
          <p:nvPr/>
        </p:nvSpPr>
        <p:spPr>
          <a:xfrm>
            <a:off x="2618831" y="5933653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7297C2-5A94-4179-826C-14B26BE2EC41}"/>
              </a:ext>
            </a:extLst>
          </p:cNvPr>
          <p:cNvSpPr/>
          <p:nvPr/>
        </p:nvSpPr>
        <p:spPr>
          <a:xfrm>
            <a:off x="4596595" y="5998744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7C9967-CE30-4C2B-A2B5-5D6BE42F99DA}"/>
              </a:ext>
            </a:extLst>
          </p:cNvPr>
          <p:cNvSpPr txBox="1"/>
          <p:nvPr/>
        </p:nvSpPr>
        <p:spPr>
          <a:xfrm>
            <a:off x="4508713" y="5956068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54" name="Slide Number Placeholder 2">
            <a:extLst>
              <a:ext uri="{FF2B5EF4-FFF2-40B4-BE49-F238E27FC236}">
                <a16:creationId xmlns:a16="http://schemas.microsoft.com/office/drawing/2014/main" id="{57B2E0D1-E874-4F9C-9BBE-667ECBF9E0F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23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311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8" grpId="0" animBg="1"/>
      <p:bldP spid="33" grpId="0" animBg="1"/>
      <p:bldP spid="37" grpId="0" animBg="1"/>
      <p:bldP spid="38" grpId="0" animBg="1"/>
      <p:bldP spid="41" grpId="0" animBg="1"/>
      <p:bldP spid="42" grpId="0" animBg="1"/>
      <p:bldP spid="45" grpId="0" animBg="1"/>
      <p:bldP spid="46" grpId="0" animBg="1"/>
      <p:bldP spid="50" grpId="0" animBg="1"/>
      <p:bldP spid="5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5AF8B-9626-4A2C-BBCC-2EB2596F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3C347-0741-4D9F-B399-813AF86F4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Synthea</a:t>
            </a:r>
            <a:r>
              <a:rPr lang="en-US" sz="2400" baseline="30000" dirty="0" err="1"/>
              <a:t>TM</a:t>
            </a:r>
            <a:r>
              <a:rPr lang="en-US" sz="2400" dirty="0"/>
              <a:t> is a Synthetic Patient Population Simulator. The goal is to output synthetic, realistic (but not real), patient data and associated health records in a variety of formats.</a:t>
            </a:r>
          </a:p>
          <a:p>
            <a:endParaRPr lang="en-US" sz="2400" dirty="0"/>
          </a:p>
          <a:p>
            <a:r>
              <a:rPr lang="en-US" sz="2400" dirty="0"/>
              <a:t>The resulting data is free from cost, privacy, and security restrictions. It can be used without restriction for a variety of secondary uses in academia, research, industry, and government (although a citation would be appreciated).</a:t>
            </a:r>
          </a:p>
          <a:p>
            <a:endParaRPr lang="en-US" sz="2400" dirty="0">
              <a:hlinkClick r:id="rId2"/>
            </a:endParaRPr>
          </a:p>
          <a:p>
            <a:r>
              <a:rPr lang="en-US" sz="2400" dirty="0">
                <a:hlinkClick r:id="rId2"/>
              </a:rPr>
              <a:t>https://github.com/synthetichealth/synthea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64606A-64A8-4BF6-9099-AC6FA66B46EA}"/>
              </a:ext>
            </a:extLst>
          </p:cNvPr>
          <p:cNvSpPr txBox="1"/>
          <p:nvPr/>
        </p:nvSpPr>
        <p:spPr>
          <a:xfrm>
            <a:off x="152400" y="5710664"/>
            <a:ext cx="883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Walonoski</a:t>
            </a:r>
            <a:r>
              <a:rPr lang="en-US" sz="1200" dirty="0"/>
              <a:t> J, Kramer M, Nichols J, </a:t>
            </a:r>
            <a:r>
              <a:rPr lang="en-US" sz="1200" dirty="0" err="1"/>
              <a:t>Quina</a:t>
            </a:r>
            <a:r>
              <a:rPr lang="en-US" sz="1200" dirty="0"/>
              <a:t> A, </a:t>
            </a:r>
            <a:r>
              <a:rPr lang="en-US" sz="1200" dirty="0" err="1"/>
              <a:t>Moesel</a:t>
            </a:r>
            <a:r>
              <a:rPr lang="en-US" sz="1200" dirty="0"/>
              <a:t> C, Hall D, </a:t>
            </a:r>
            <a:r>
              <a:rPr lang="en-US" sz="1200" dirty="0" err="1"/>
              <a:t>Duffett</a:t>
            </a:r>
            <a:r>
              <a:rPr lang="en-US" sz="1200" dirty="0"/>
              <a:t> C, Dube K, Gallagher T, McLachlan S. </a:t>
            </a:r>
            <a:r>
              <a:rPr lang="en-US" sz="1200" dirty="0" err="1"/>
              <a:t>Synthea</a:t>
            </a:r>
            <a:r>
              <a:rPr lang="en-US" sz="1200" dirty="0"/>
              <a:t>: An approach, method, and software mechanism for generating synthetic patients and the synthetic electronic health care record. J Am Med Inform Assoc. 2017 Aug 30. doi: 10.1093/</a:t>
            </a:r>
            <a:r>
              <a:rPr lang="en-US" sz="1200" dirty="0" err="1"/>
              <a:t>jamia</a:t>
            </a:r>
            <a:r>
              <a:rPr lang="en-US" sz="1200" dirty="0"/>
              <a:t>/ocx079. [</a:t>
            </a:r>
            <a:r>
              <a:rPr lang="en-US" sz="1200" dirty="0" err="1"/>
              <a:t>Epub</a:t>
            </a:r>
            <a:r>
              <a:rPr lang="en-US" sz="1200" dirty="0"/>
              <a:t> ahead of print] PubMed PMID: 29025144.</a:t>
            </a:r>
          </a:p>
          <a:p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2D947-9559-42CD-A674-5D4CDB079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36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95FD65-F9B9-43F4-A423-A33B1DE24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Synthea</a:t>
            </a:r>
            <a:r>
              <a:rPr lang="en-US" dirty="0"/>
              <a:t> Tables</a:t>
            </a: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2CF4EF73-47AF-43E4-9E09-37608C4538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7660105"/>
              </p:ext>
            </p:extLst>
          </p:nvPr>
        </p:nvGraphicFramePr>
        <p:xfrm>
          <a:off x="457200" y="1219200"/>
          <a:ext cx="8229600" cy="4476269"/>
        </p:xfrm>
        <a:graphic>
          <a:graphicData uri="http://schemas.openxmlformats.org/drawingml/2006/table">
            <a:tbl>
              <a:tblPr/>
              <a:tblGrid>
                <a:gridCol w="3264474">
                  <a:extLst>
                    <a:ext uri="{9D8B030D-6E8A-4147-A177-3AD203B41FA5}">
                      <a16:colId xmlns:a16="http://schemas.microsoft.com/office/drawing/2014/main" val="1835523396"/>
                    </a:ext>
                  </a:extLst>
                </a:gridCol>
                <a:gridCol w="4965126">
                  <a:extLst>
                    <a:ext uri="{9D8B030D-6E8A-4147-A177-3AD203B41FA5}">
                      <a16:colId xmlns:a16="http://schemas.microsoft.com/office/drawing/2014/main" val="2246338279"/>
                    </a:ext>
                  </a:extLst>
                </a:gridCol>
              </a:tblGrid>
              <a:tr h="232077"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File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Description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223477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2"/>
                        </a:rPr>
                        <a:t>allergies.csv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allergy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566462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3"/>
                        </a:rPr>
                        <a:t>careplans.csv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care plan data, including goals.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69081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4"/>
                        </a:rPr>
                        <a:t>conditions.csv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conditions or diagnoses.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94678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>
                          <a:solidFill>
                            <a:srgbClr val="0366D6"/>
                          </a:solidFill>
                          <a:effectLst/>
                          <a:hlinkClick r:id="rId5"/>
                        </a:rPr>
                        <a:t>encounters.csv</a:t>
                      </a:r>
                      <a:endParaRPr lang="en-US" sz="160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encounter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614702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6"/>
                        </a:rPr>
                        <a:t>imaging_studies.csv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imaging metadata.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323041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7"/>
                        </a:rPr>
                        <a:t>immunizations.csv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immunization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656979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8"/>
                        </a:rPr>
                        <a:t>medications.csv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medication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557026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9"/>
                        </a:rPr>
                        <a:t>observations.csv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observations including vital signs and lab reports.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401165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>
                          <a:solidFill>
                            <a:srgbClr val="0366D6"/>
                          </a:solidFill>
                          <a:effectLst/>
                          <a:hlinkClick r:id="rId10"/>
                        </a:rPr>
                        <a:t>organizations.csv</a:t>
                      </a:r>
                      <a:endParaRPr lang="en-US" sz="160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Provider organizations including hospitals.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699593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1"/>
                        </a:rPr>
                        <a:t>patients.csv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demographic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088046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2"/>
                        </a:rPr>
                        <a:t>procedures.csv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procedure data including surgeries.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761453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2"/>
                        </a:rPr>
                        <a:t>providers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Clinicians that provide patient care.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42470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6184D4-05FF-43C4-8781-FDA5C4BE9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21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F23E6-49C0-4FF9-ABBB-A237BBF09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58655-E523-40BB-A975-6D08C046F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Data dictionary could be translated into English or a language of your choice will help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4A20F4-D8C1-4972-AA2D-98B12B1B89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805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37C1E-6149-49E0-A442-590881313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Data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572D5885-E9DB-47D7-9762-FB77950AFC66}"/>
              </a:ext>
            </a:extLst>
          </p:cNvPr>
          <p:cNvSpPr/>
          <p:nvPr/>
        </p:nvSpPr>
        <p:spPr>
          <a:xfrm>
            <a:off x="2024740" y="2046514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raw_lauren</a:t>
            </a:r>
            <a:endParaRPr lang="en-US" sz="2400" dirty="0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D9DDAD8D-F0CB-43A2-B615-4EDB19F67935}"/>
              </a:ext>
            </a:extLst>
          </p:cNvPr>
          <p:cNvSpPr/>
          <p:nvPr/>
        </p:nvSpPr>
        <p:spPr>
          <a:xfrm>
            <a:off x="5660570" y="2046514"/>
            <a:ext cx="1921330" cy="197938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raw_synthea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2496B5-B26F-4229-AFDB-638252AB3309}"/>
              </a:ext>
            </a:extLst>
          </p:cNvPr>
          <p:cNvSpPr txBox="1"/>
          <p:nvPr/>
        </p:nvSpPr>
        <p:spPr>
          <a:xfrm>
            <a:off x="5426526" y="4212770"/>
            <a:ext cx="2472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1000 Patient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Synthetic Data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/>
              <a:t>Synthea</a:t>
            </a:r>
            <a:r>
              <a:rPr lang="en-US" sz="2400" dirty="0"/>
              <a:t> Format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97AE06-C2DB-4E03-907D-5EA2B4F63184}"/>
              </a:ext>
            </a:extLst>
          </p:cNvPr>
          <p:cNvSpPr txBox="1"/>
          <p:nvPr/>
        </p:nvSpPr>
        <p:spPr>
          <a:xfrm>
            <a:off x="1749348" y="4212770"/>
            <a:ext cx="2472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 Patient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Lauren Data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/>
              <a:t>Synthea</a:t>
            </a:r>
            <a:r>
              <a:rPr lang="en-US" sz="2400" dirty="0"/>
              <a:t> Format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ED2190-3C5E-402B-8AC7-0EA6C685E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49" b="89973" l="9739" r="91924">
                        <a14:foregroundMark x1="47506" y1="54743" x2="57482" y2="56640"/>
                        <a14:foregroundMark x1="38480" y1="18157" x2="75059" y2="10569"/>
                        <a14:foregroundMark x1="83982" y1="30785" x2="91924" y2="48780"/>
                        <a14:foregroundMark x1="75059" y1="10569" x2="79515" y2="20665"/>
                        <a14:foregroundMark x1="91924" y1="48780" x2="68884" y2="81843"/>
                        <a14:foregroundMark x1="68884" y1="81843" x2="26841" y2="83198"/>
                        <a14:foregroundMark x1="36817" y1="79404" x2="36817" y2="76965"/>
                        <a14:foregroundMark x1="43468" y1="8401" x2="72684" y2="8401"/>
                        <a14:foregroundMark x1="46793" y1="8401" x2="66983" y2="5149"/>
                        <a14:backgroundMark x1="83135" y1="19241" x2="86461" y2="298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7759" y="2046514"/>
            <a:ext cx="935291" cy="8197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BA5C7-CEB5-40E8-BE04-39F8E1B936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957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F55D-BFE0-427D-AEA1-9DF1A18B4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help us get started . . 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730E15E-DCD6-43FC-A519-A4EAB9A7F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059113"/>
            <a:ext cx="4040188" cy="639762"/>
          </a:xfrm>
        </p:spPr>
        <p:txBody>
          <a:bodyPr/>
          <a:lstStyle/>
          <a:p>
            <a:r>
              <a:rPr lang="en-US" dirty="0"/>
              <a:t>White Rabbit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1D9A93E-3130-4EC1-BECC-A4CA6E590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3698875"/>
            <a:ext cx="4040188" cy="2600325"/>
          </a:xfrm>
        </p:spPr>
        <p:txBody>
          <a:bodyPr/>
          <a:lstStyle/>
          <a:p>
            <a:r>
              <a:rPr lang="en-US" dirty="0"/>
              <a:t>performs a scan of the source data, providing detailed information on the tables, fields, and values that appear in a field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2BD8815-52CC-4775-83D8-6D1A271FC7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3059113"/>
            <a:ext cx="4041775" cy="639762"/>
          </a:xfrm>
        </p:spPr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1AA8925-30EE-4F66-9054-7C40CA8740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3698875"/>
            <a:ext cx="4041775" cy="2600325"/>
          </a:xfrm>
        </p:spPr>
        <p:txBody>
          <a:bodyPr/>
          <a:lstStyle/>
          <a:p>
            <a:r>
              <a:rPr lang="en-US" dirty="0"/>
              <a:t>Uses White Rabbit scan to provide a graphical user interface to help build an ETL document</a:t>
            </a:r>
          </a:p>
          <a:p>
            <a:endParaRPr lang="en-US" dirty="0"/>
          </a:p>
          <a:p>
            <a:r>
              <a:rPr lang="en-US" dirty="0"/>
              <a:t>Does not generate code</a:t>
            </a:r>
          </a:p>
        </p:txBody>
      </p:sp>
      <p:pic>
        <p:nvPicPr>
          <p:cNvPr id="4" name="Picture 4" descr="alt text">
            <a:extLst>
              <a:ext uri="{FF2B5EF4-FFF2-40B4-BE49-F238E27FC236}">
                <a16:creationId xmlns:a16="http://schemas.microsoft.com/office/drawing/2014/main" id="{41705E6E-78DD-47E5-8AD5-EA5341EA6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02" y="1671615"/>
            <a:ext cx="1201783" cy="12017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8B9EB0-9702-404F-A188-7333A7E16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687" y="1671615"/>
            <a:ext cx="1314450" cy="129567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92B98DAA-8FF1-46D2-AFE2-94693E1A7E7F}"/>
              </a:ext>
            </a:extLst>
          </p:cNvPr>
          <p:cNvSpPr/>
          <p:nvPr/>
        </p:nvSpPr>
        <p:spPr>
          <a:xfrm>
            <a:off x="3848100" y="1943100"/>
            <a:ext cx="1447800" cy="9302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92B79F-9D0E-4FF0-8E27-74341B3DDD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999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5507F9-3A90-4E76-AB7D-EFF454636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Location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F45725C-8932-4B48-9D3B-F552B074F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426" y="1219200"/>
            <a:ext cx="7461147" cy="4906963"/>
          </a:xfrm>
          <a:prstGeom prst="rect">
            <a:avLst/>
          </a:prstGeom>
        </p:spPr>
      </p:pic>
      <p:pic>
        <p:nvPicPr>
          <p:cNvPr id="10" name="Picture 4" descr="alt text">
            <a:extLst>
              <a:ext uri="{FF2B5EF4-FFF2-40B4-BE49-F238E27FC236}">
                <a16:creationId xmlns:a16="http://schemas.microsoft.com/office/drawing/2014/main" id="{9300D137-3C74-4E5E-8443-52B90EC79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7A006A-F8CD-4F94-B1BC-6C749434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64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36676-929F-4C2F-A569-DBEA0C98106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5EDD0-DC2A-42FF-AB6F-3FBD4C246D6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en-US" dirty="0"/>
              <a:t>Read Lauren</a:t>
            </a:r>
          </a:p>
          <a:p>
            <a:r>
              <a:rPr lang="en-US" dirty="0"/>
              <a:t>Review the </a:t>
            </a:r>
            <a:r>
              <a:rPr lang="en-US" dirty="0" err="1"/>
              <a:t>Synthea</a:t>
            </a:r>
            <a:r>
              <a:rPr lang="en-US" dirty="0"/>
              <a:t> structure (data description)</a:t>
            </a:r>
          </a:p>
          <a:p>
            <a:r>
              <a:rPr lang="en-US" dirty="0"/>
              <a:t>If you have specific questions please submit them.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33892-B65C-446F-A3C5-BCE984DC81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85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2BA3CA-305E-4287-94FB-482833358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87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4D8AAE77-A6C2-4C12-A4F5-55D877995891}"/>
              </a:ext>
            </a:extLst>
          </p:cNvPr>
          <p:cNvSpPr/>
          <p:nvPr/>
        </p:nvSpPr>
        <p:spPr>
          <a:xfrm>
            <a:off x="6997700" y="2501900"/>
            <a:ext cx="1397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6F713-6654-4264-A709-E26F6579B9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03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4D8AAE77-A6C2-4C12-A4F5-55D877995891}"/>
              </a:ext>
            </a:extLst>
          </p:cNvPr>
          <p:cNvSpPr/>
          <p:nvPr/>
        </p:nvSpPr>
        <p:spPr>
          <a:xfrm>
            <a:off x="2158999" y="3429000"/>
            <a:ext cx="6132057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F7127-17F7-4CE3-BE12-1E7EB2A48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938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308F8-F7DB-4B15-9C4B-879EB89E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– Scan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74B26-C158-42A1-91B2-C64B9B52B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271" y="3287485"/>
            <a:ext cx="7957457" cy="292156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already ran the scan on </a:t>
            </a:r>
            <a:r>
              <a:rPr lang="en-US" dirty="0" err="1"/>
              <a:t>raw_synthea</a:t>
            </a:r>
            <a:endParaRPr lang="en-US" dirty="0"/>
          </a:p>
          <a:p>
            <a:endParaRPr lang="en-US" dirty="0"/>
          </a:p>
          <a:p>
            <a:r>
              <a:rPr lang="en-US" dirty="0"/>
              <a:t>To open the scan while we review:</a:t>
            </a:r>
          </a:p>
          <a:p>
            <a:pPr lvl="1"/>
            <a:r>
              <a:rPr lang="en-US" dirty="0">
                <a:hlinkClick r:id="rId2"/>
              </a:rPr>
              <a:t>https://github.com/OHDSI/Tutorial-ETL</a:t>
            </a:r>
            <a:endParaRPr lang="en-US" dirty="0"/>
          </a:p>
          <a:p>
            <a:pPr lvl="1"/>
            <a:r>
              <a:rPr lang="en-US" dirty="0"/>
              <a:t>Materials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/>
              <a:t>WhiteRabbit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ScanReport_raw_synthea.xlsx</a:t>
            </a:r>
          </a:p>
          <a:p>
            <a:pPr lvl="1"/>
            <a:r>
              <a:rPr lang="en-US" dirty="0"/>
              <a:t>Click “View Raw” to download the XLSX</a:t>
            </a:r>
          </a:p>
        </p:txBody>
      </p:sp>
      <p:pic>
        <p:nvPicPr>
          <p:cNvPr id="4" name="Picture 3" descr="alt text">
            <a:extLst>
              <a:ext uri="{FF2B5EF4-FFF2-40B4-BE49-F238E27FC236}">
                <a16:creationId xmlns:a16="http://schemas.microsoft.com/office/drawing/2014/main" id="{E1AEEB60-9A87-4AA5-ACBB-8B66E7C35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B8A198-C70B-4E88-A5C0-4F3BD8E536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6B90B3F1-6CA2-4100-A9D3-EE5215DED7FE}"/>
              </a:ext>
            </a:extLst>
          </p:cNvPr>
          <p:cNvSpPr/>
          <p:nvPr/>
        </p:nvSpPr>
        <p:spPr>
          <a:xfrm>
            <a:off x="3611335" y="1149349"/>
            <a:ext cx="1921330" cy="197938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raw_synthea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531702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2ACC52-03CE-439A-BFD0-00399D9F4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7190" y="1219200"/>
            <a:ext cx="6289620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1C87D7-4667-474B-85D1-118A552980BE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Overview 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EE983-3074-48DB-8826-CF5BBE1AF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15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59DF66-5A50-4F5D-8956-A463DDDB0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7287" y="1291431"/>
            <a:ext cx="6829425" cy="4762500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C7F37408-8E79-4862-8967-6C9D6A778E34}"/>
              </a:ext>
            </a:extLst>
          </p:cNvPr>
          <p:cNvSpPr/>
          <p:nvPr/>
        </p:nvSpPr>
        <p:spPr>
          <a:xfrm>
            <a:off x="1600200" y="5605462"/>
            <a:ext cx="1397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F0E368-27FC-461A-B86A-1485F0619F5D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Overview 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174E11-3DDB-463D-A0F7-56FA8E81F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9988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945F73FF-0941-40E5-A8F9-1AF46C266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329975"/>
            <a:ext cx="8229600" cy="4685413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36411575-E795-4828-B4FE-9954C2650E82}"/>
              </a:ext>
            </a:extLst>
          </p:cNvPr>
          <p:cNvSpPr/>
          <p:nvPr/>
        </p:nvSpPr>
        <p:spPr>
          <a:xfrm>
            <a:off x="4572000" y="5528025"/>
            <a:ext cx="1143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146B3A-E241-40ED-94F8-384420E7E80F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Patients 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12D5DE-D8F7-4949-BFCE-B562C5C31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098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A9635-0334-4352-9F6F-037C9805F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19FD82-EDC0-45CF-B5C8-B24858A40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5047" y="1219200"/>
            <a:ext cx="7073906" cy="4906963"/>
          </a:xfrm>
          <a:prstGeom prst="rect">
            <a:avLst/>
          </a:prstGeom>
        </p:spPr>
      </p:pic>
      <p:pic>
        <p:nvPicPr>
          <p:cNvPr id="4" name="Picture 3" descr="alt text">
            <a:extLst>
              <a:ext uri="{FF2B5EF4-FFF2-40B4-BE49-F238E27FC236}">
                <a16:creationId xmlns:a16="http://schemas.microsoft.com/office/drawing/2014/main" id="{D79B995F-654D-4DE1-8851-F3F14B880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E2C0A0B1-66CE-4D2B-A15B-86B5D14F1491}"/>
              </a:ext>
            </a:extLst>
          </p:cNvPr>
          <p:cNvSpPr/>
          <p:nvPr/>
        </p:nvSpPr>
        <p:spPr>
          <a:xfrm>
            <a:off x="3771900" y="5559426"/>
            <a:ext cx="1143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B5E828-37E6-4A4D-B3E7-E41EDAD4F940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Conditions Tab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0E79BA-1FB9-4B52-88AB-BBA4AB2988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8A1506-1145-440B-BB64-64C8CFB2EFA0}"/>
              </a:ext>
            </a:extLst>
          </p:cNvPr>
          <p:cNvSpPr/>
          <p:nvPr/>
        </p:nvSpPr>
        <p:spPr>
          <a:xfrm>
            <a:off x="1872343" y="2258785"/>
            <a:ext cx="5802086" cy="1981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What can you learn about </a:t>
            </a:r>
            <a:r>
              <a:rPr lang="en-US" sz="3200" dirty="0" err="1"/>
              <a:t>raw_synthea</a:t>
            </a:r>
            <a:r>
              <a:rPr lang="en-US" sz="3200" dirty="0"/>
              <a:t> data just by looking at the conditions tab?</a:t>
            </a:r>
          </a:p>
        </p:txBody>
      </p:sp>
    </p:spTree>
    <p:extLst>
      <p:ext uri="{BB962C8B-B14F-4D97-AF65-F5344CB8AC3E}">
        <p14:creationId xmlns:p14="http://schemas.microsoft.com/office/powerpoint/2010/main" val="8083796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24F06D-FAF0-44C7-A654-FFD453F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Your Turn:</a:t>
            </a:r>
            <a:br>
              <a:rPr lang="en-US" dirty="0"/>
            </a:br>
            <a:r>
              <a:rPr lang="en-US" dirty="0"/>
              <a:t>Scan Lauren’s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B59AD0-B1CF-471D-A264-3C1ACDEC6A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Open your VM</a:t>
            </a:r>
          </a:p>
          <a:p>
            <a:r>
              <a:rPr lang="en-US" dirty="0">
                <a:highlight>
                  <a:srgbClr val="FFFF00"/>
                </a:highlight>
              </a:rPr>
              <a:t>Open WR</a:t>
            </a:r>
          </a:p>
          <a:p>
            <a:r>
              <a:rPr lang="en-US" dirty="0">
                <a:highlight>
                  <a:srgbClr val="FFFF00"/>
                </a:highlight>
              </a:rPr>
              <a:t>Connect to Lauren’s Data</a:t>
            </a:r>
          </a:p>
          <a:p>
            <a:r>
              <a:rPr lang="en-US" dirty="0">
                <a:highlight>
                  <a:srgbClr val="FFFF00"/>
                </a:highlight>
              </a:rPr>
              <a:t>Pull in all tables</a:t>
            </a:r>
          </a:p>
          <a:p>
            <a:r>
              <a:rPr lang="en-US" dirty="0">
                <a:highlight>
                  <a:srgbClr val="FFFF00"/>
                </a:highlight>
              </a:rPr>
              <a:t>Generate Scan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NEED TO PRACTICE </a:t>
            </a:r>
            <a:r>
              <a:rPr lang="en-US" dirty="0" err="1">
                <a:highlight>
                  <a:srgbClr val="FFFF00"/>
                </a:highlight>
              </a:rPr>
              <a:t>WhiteRabbit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>
                <a:highlight>
                  <a:srgbClr val="FFFF00"/>
                </a:highlight>
                <a:sym typeface="Wingdings" panose="05000000000000000000" pitchFamily="2" charset="2"/>
              </a:rPr>
              <a:t> LAUREN DATA ON BOX</a:t>
            </a:r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pic>
        <p:nvPicPr>
          <p:cNvPr id="6" name="Picture 2" descr="Image result for pusheen working">
            <a:extLst>
              <a:ext uri="{FF2B5EF4-FFF2-40B4-BE49-F238E27FC236}">
                <a16:creationId xmlns:a16="http://schemas.microsoft.com/office/drawing/2014/main" id="{AB1A2318-6F67-4889-8FC6-FC0B9DA160FF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45167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t text">
            <a:extLst>
              <a:ext uri="{FF2B5EF4-FFF2-40B4-BE49-F238E27FC236}">
                <a16:creationId xmlns:a16="http://schemas.microsoft.com/office/drawing/2014/main" id="{7402784C-902F-4471-B318-18938D995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C4533-F0C8-4AB6-8CCE-AC5A71FBF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F272AA82-9E0F-4E04-8EC5-C3FAC119748D}"/>
              </a:ext>
            </a:extLst>
          </p:cNvPr>
          <p:cNvSpPr/>
          <p:nvPr/>
        </p:nvSpPr>
        <p:spPr>
          <a:xfrm>
            <a:off x="1480455" y="3633447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raw_lauren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85326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4BA0A-2256-4F86-94E6-E60DFFCB6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Run on just Lauren’s data (will be fast)</a:t>
            </a:r>
          </a:p>
          <a:p>
            <a:r>
              <a:rPr lang="en-US" dirty="0">
                <a:highlight>
                  <a:srgbClr val="FFFF00"/>
                </a:highlight>
              </a:rPr>
              <a:t>talk through the results</a:t>
            </a:r>
          </a:p>
          <a:p>
            <a:r>
              <a:rPr lang="en-US" dirty="0">
                <a:highlight>
                  <a:srgbClr val="FFFF00"/>
                </a:highlight>
              </a:rPr>
              <a:t>Find a funny thing to show up on scan to review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Many people in the room are data custodians, and how those people are important to the ETL process</a:t>
            </a:r>
          </a:p>
        </p:txBody>
      </p:sp>
      <p:pic>
        <p:nvPicPr>
          <p:cNvPr id="4" name="Picture 12" descr="Image result for pusheen transparent background">
            <a:extLst>
              <a:ext uri="{FF2B5EF4-FFF2-40B4-BE49-F238E27FC236}">
                <a16:creationId xmlns:a16="http://schemas.microsoft.com/office/drawing/2014/main" id="{B8A2DD70-DF43-4F57-B959-07104D5A8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40" y="15240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68DB35-7208-44FA-9CF5-867A7A6991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042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C442-C1E2-4DAE-A87E-82243E5A93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OMOP Common Data Model Extract, Transform &amp; Load Tutorial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76F70-E2C9-4CD8-A7AB-544D87A081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Clair Blacketer</a:t>
            </a:r>
          </a:p>
          <a:p>
            <a:r>
              <a:rPr lang="en-US" dirty="0"/>
              <a:t>Mui van Zandt</a:t>
            </a:r>
          </a:p>
          <a:p>
            <a:r>
              <a:rPr lang="en-US" dirty="0"/>
              <a:t>Erica A. Voss</a:t>
            </a:r>
          </a:p>
        </p:txBody>
      </p:sp>
    </p:spTree>
    <p:extLst>
      <p:ext uri="{BB962C8B-B14F-4D97-AF65-F5344CB8AC3E}">
        <p14:creationId xmlns:p14="http://schemas.microsoft.com/office/powerpoint/2010/main" val="34686127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6FC75-6CC3-42BD-A05D-4D09BE3E4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2914" y="1600200"/>
            <a:ext cx="4963886" cy="4525963"/>
          </a:xfrm>
        </p:spPr>
        <p:txBody>
          <a:bodyPr/>
          <a:lstStyle/>
          <a:p>
            <a:r>
              <a:rPr lang="en-US" dirty="0"/>
              <a:t>White Rabbit creates an export of information about the source data</a:t>
            </a:r>
          </a:p>
          <a:p>
            <a:endParaRPr lang="en-US" dirty="0"/>
          </a:p>
          <a:p>
            <a:r>
              <a:rPr lang="en-US" dirty="0"/>
              <a:t>The scan can be used to:</a:t>
            </a:r>
          </a:p>
          <a:p>
            <a:pPr lvl="1"/>
            <a:r>
              <a:rPr lang="en-US" dirty="0"/>
              <a:t>Learn about your source data</a:t>
            </a:r>
          </a:p>
          <a:p>
            <a:pPr lvl="1"/>
            <a:r>
              <a:rPr lang="en-US" dirty="0"/>
              <a:t>Needed for 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6" name="Picture 4" descr="alt text">
            <a:extLst>
              <a:ext uri="{FF2B5EF4-FFF2-40B4-BE49-F238E27FC236}">
                <a16:creationId xmlns:a16="http://schemas.microsoft.com/office/drawing/2014/main" id="{06D98620-4F93-4E1C-88FC-71E1640E731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470" y="1600200"/>
            <a:ext cx="1459933" cy="145993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6110B55E-3046-4521-8E12-5A2746264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6" y="3669733"/>
            <a:ext cx="2799180" cy="18409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65293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6FC75-6CC3-42BD-A05D-4D09BE3E4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2914" y="1600200"/>
            <a:ext cx="4963886" cy="4525963"/>
          </a:xfrm>
        </p:spPr>
        <p:txBody>
          <a:bodyPr/>
          <a:lstStyle/>
          <a:p>
            <a:r>
              <a:rPr lang="en-US" dirty="0"/>
              <a:t>Can read and display a White Rabbit scan document</a:t>
            </a:r>
          </a:p>
          <a:p>
            <a:endParaRPr lang="en-US" dirty="0"/>
          </a:p>
          <a:p>
            <a:r>
              <a:rPr lang="en-US" dirty="0"/>
              <a:t>Provides a graphical interface to allow a user to connect source data to tables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7A1F00-A67E-4C5F-A698-7AF367170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469" y="1600200"/>
            <a:ext cx="1481091" cy="14599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0" name="Picture 2" descr="Switching between CDMv4 and CDMv5">
            <a:extLst>
              <a:ext uri="{FF2B5EF4-FFF2-40B4-BE49-F238E27FC236}">
                <a16:creationId xmlns:a16="http://schemas.microsoft.com/office/drawing/2014/main" id="{F9DB9032-E182-4108-85D1-E9E94E1752C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44" y="3569607"/>
            <a:ext cx="3018740" cy="18405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1825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Rabbit-in-a-Hat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Walk through tables of interest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Person table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Observation period table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Condition table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Drug table</a:t>
            </a:r>
          </a:p>
          <a:p>
            <a:r>
              <a:rPr lang="en-US" dirty="0">
                <a:highlight>
                  <a:srgbClr val="FFFF00"/>
                </a:highlight>
              </a:rPr>
              <a:t>Reveal whole document </a:t>
            </a:r>
          </a:p>
          <a:p>
            <a:pPr lvl="1"/>
            <a:r>
              <a:rPr lang="en-US" dirty="0">
                <a:hlinkClick r:id="rId2"/>
              </a:rPr>
              <a:t>https://github.com/OHDSI/ETL-Synthea/blob/master/Design/RabbitInAHatDesign.docx</a:t>
            </a:r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Make sure to talk about TYPES</a:t>
            </a:r>
          </a:p>
          <a:p>
            <a:endParaRPr lang="en-US" dirty="0"/>
          </a:p>
        </p:txBody>
      </p:sp>
      <p:pic>
        <p:nvPicPr>
          <p:cNvPr id="5" name="Picture 12" descr="Image result for pusheen transparent background">
            <a:extLst>
              <a:ext uri="{FF2B5EF4-FFF2-40B4-BE49-F238E27FC236}">
                <a16:creationId xmlns:a16="http://schemas.microsoft.com/office/drawing/2014/main" id="{EFB38E23-E39F-4AEA-B87F-287F9C95F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40" y="15240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3029C7-F082-4EA8-80F8-E5C2503CFA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9419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Important links to keep in mind when working on an ETL:</a:t>
            </a:r>
            <a:br>
              <a:rPr lang="en-US" dirty="0"/>
            </a:br>
            <a:endParaRPr lang="en-US" dirty="0"/>
          </a:p>
          <a:p>
            <a:pPr lvl="1"/>
            <a:r>
              <a:rPr lang="en-US" sz="2400" dirty="0">
                <a:hlinkClick r:id="rId2"/>
              </a:rPr>
              <a:t>https://github.com/OHDSI/CommonDataModel/wiki</a:t>
            </a:r>
            <a:br>
              <a:rPr lang="en-US" sz="2400" dirty="0"/>
            </a:br>
            <a:r>
              <a:rPr lang="en-US" sz="2400" dirty="0"/>
              <a:t>Information about the CDM structure and conventions to follow can be found here</a:t>
            </a:r>
            <a:br>
              <a:rPr lang="en-US" sz="2400" dirty="0"/>
            </a:br>
            <a:endParaRPr lang="en-US" sz="2400" dirty="0"/>
          </a:p>
          <a:p>
            <a:pPr lvl="1"/>
            <a:r>
              <a:rPr lang="en-US" sz="2400" dirty="0">
                <a:hlinkClick r:id="rId3"/>
              </a:rPr>
              <a:t>http://forums.ohdsi.org/</a:t>
            </a:r>
            <a:br>
              <a:rPr lang="en-US" sz="2400" dirty="0"/>
            </a:br>
            <a:r>
              <a:rPr lang="en-US" sz="2400" dirty="0"/>
              <a:t>OHDSI is an active community, your questions may have already been asked on the forum however if not do not be afraid to ask it yourself!</a:t>
            </a:r>
          </a:p>
          <a:p>
            <a:pPr lvl="1"/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5" name="Picture 12" descr="Image result for pusheen transparent background">
            <a:extLst>
              <a:ext uri="{FF2B5EF4-FFF2-40B4-BE49-F238E27FC236}">
                <a16:creationId xmlns:a16="http://schemas.microsoft.com/office/drawing/2014/main" id="{EFB38E23-E39F-4AEA-B87F-287F9C95F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40" y="15240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77759-9EFD-4074-B397-85ABAF778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130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4697C47-9BEE-4ED1-A8F1-5F71E7A1E187}"/>
              </a:ext>
            </a:extLst>
          </p:cNvPr>
          <p:cNvSpPr/>
          <p:nvPr/>
        </p:nvSpPr>
        <p:spPr>
          <a:xfrm>
            <a:off x="4169229" y="1887880"/>
            <a:ext cx="1524000" cy="2509949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105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EB112-21D2-4FCE-AB1C-D9AF55DE4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Standardizing Terminologies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EFA9A72-CF54-4483-A72E-74C7F74D2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37116"/>
            <a:ext cx="8229600" cy="341051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What is standardize:</a:t>
            </a:r>
          </a:p>
          <a:p>
            <a:endParaRPr lang="en-US" sz="11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TABLE_CONCEPT_ID</a:t>
            </a:r>
            <a:br>
              <a:rPr lang="en-US" dirty="0"/>
            </a:br>
            <a:r>
              <a:rPr lang="en-US" dirty="0"/>
              <a:t>standard concept the source code maps to</a:t>
            </a:r>
            <a:br>
              <a:rPr lang="en-US" sz="1100" dirty="0"/>
            </a:br>
            <a:endParaRPr lang="en-US" sz="11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TABLE_SOURCE_CONCEPT_ID </a:t>
            </a:r>
            <a:br>
              <a:rPr lang="en-US" dirty="0"/>
            </a:br>
            <a:r>
              <a:rPr lang="en-US" dirty="0"/>
              <a:t>concept representation of the source code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Ways to get a source code to standard code:</a:t>
            </a:r>
          </a:p>
          <a:p>
            <a:pPr marL="971550" lvl="1" indent="-514350">
              <a:buFont typeface="+mj-lt"/>
              <a:buAutoNum type="arabicPeriod"/>
            </a:pPr>
            <a:endParaRPr lang="en-US" sz="12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OMOP Vocabulary</a:t>
            </a:r>
          </a:p>
          <a:p>
            <a:pPr marL="971550" lvl="1" indent="-514350">
              <a:buFont typeface="+mj-lt"/>
              <a:buAutoNum type="arabicPeriod"/>
            </a:pPr>
            <a:endParaRPr lang="en-US" sz="12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USAGI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B84BF-ED18-49D1-943A-B1CBCF4E6C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36CDC9EC-7B11-44D1-B188-95189A9D2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670FFD-FE46-403D-8F2A-D6D250E30491}"/>
              </a:ext>
            </a:extLst>
          </p:cNvPr>
          <p:cNvSpPr txBox="1"/>
          <p:nvPr/>
        </p:nvSpPr>
        <p:spPr>
          <a:xfrm>
            <a:off x="903514" y="1611086"/>
            <a:ext cx="1883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SOURCE_CODE</a:t>
            </a:r>
          </a:p>
          <a:p>
            <a:pPr algn="ctr"/>
            <a:r>
              <a:rPr lang="en-US" dirty="0"/>
              <a:t>XYZ</a:t>
            </a:r>
          </a:p>
          <a:p>
            <a:pPr algn="ctr"/>
            <a:r>
              <a:rPr lang="en-US" i="1" dirty="0"/>
              <a:t>i.e. IPCI Dutch codes, ICD9, etc.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B6824E-C793-4E48-86AA-C0AC537915CC}"/>
              </a:ext>
            </a:extLst>
          </p:cNvPr>
          <p:cNvSpPr txBox="1"/>
          <p:nvPr/>
        </p:nvSpPr>
        <p:spPr>
          <a:xfrm>
            <a:off x="5644243" y="1611085"/>
            <a:ext cx="2732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STANDARD_CONCEPT_ID</a:t>
            </a:r>
          </a:p>
          <a:p>
            <a:pPr algn="ctr"/>
            <a:r>
              <a:rPr lang="en-US" dirty="0"/>
              <a:t>123456789</a:t>
            </a:r>
          </a:p>
          <a:p>
            <a:pPr algn="ctr"/>
            <a:r>
              <a:rPr lang="en-US" i="1" dirty="0"/>
              <a:t>i.e. SNOMED for conditions and </a:t>
            </a:r>
            <a:r>
              <a:rPr lang="en-US" i="1" dirty="0" err="1"/>
              <a:t>RxNorm</a:t>
            </a:r>
            <a:r>
              <a:rPr lang="en-US" i="1" dirty="0"/>
              <a:t> for drugs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0EC9FD-72D2-45CA-A9BE-DBDA5B5168C0}"/>
              </a:ext>
            </a:extLst>
          </p:cNvPr>
          <p:cNvCxnSpPr>
            <a:cxnSpLocks/>
          </p:cNvCxnSpPr>
          <p:nvPr/>
        </p:nvCxnSpPr>
        <p:spPr>
          <a:xfrm>
            <a:off x="2786743" y="1934253"/>
            <a:ext cx="28575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542C940-5535-4C41-8530-A092B18F30EC}"/>
              </a:ext>
            </a:extLst>
          </p:cNvPr>
          <p:cNvSpPr/>
          <p:nvPr/>
        </p:nvSpPr>
        <p:spPr>
          <a:xfrm>
            <a:off x="3864429" y="1569582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476448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F0B8F-9C72-44D5-8EA0-6C0B15056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OMOP Vocab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3026B-5258-41BD-81B5-DA9C2430A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standard queries to help us use the OMOP Vocabulary: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SOURCE_TO_SOURCE.sql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SOURCE_TO_STANDARD.sql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endParaRPr lang="en-US" dirty="0"/>
          </a:p>
          <a:p>
            <a:r>
              <a:rPr lang="en-US" dirty="0">
                <a:hlinkClick r:id="rId2"/>
              </a:rPr>
              <a:t>https://github.com/OHDSI/Tutorial-ETL</a:t>
            </a:r>
            <a:endParaRPr lang="en-US" dirty="0"/>
          </a:p>
          <a:p>
            <a:pPr lvl="1"/>
            <a:r>
              <a:rPr lang="en-US" dirty="0"/>
              <a:t>Materials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Queries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C03D0-8C41-4652-BBCE-3C87345D89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2C5AD17D-65C1-4B8D-AAD4-CE1DF7C40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4861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EDBC5-2BB3-4D17-A3E7-EF2DC4957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5208814" cy="838200"/>
          </a:xfrm>
        </p:spPr>
        <p:txBody>
          <a:bodyPr/>
          <a:lstStyle/>
          <a:p>
            <a:r>
              <a:rPr lang="en-US" dirty="0"/>
              <a:t>OMOP Vocab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18894-3EE9-45C7-B231-01420D2A4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5660571" cy="4906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If your source data’s codes are in the OMOP Vocab you can use it to translate to a standard</a:t>
            </a:r>
          </a:p>
          <a:p>
            <a:endParaRPr lang="en-US" dirty="0"/>
          </a:p>
          <a:p>
            <a:r>
              <a:rPr lang="en-US" dirty="0" err="1"/>
              <a:t>Synthea</a:t>
            </a:r>
            <a:r>
              <a:rPr lang="en-US" dirty="0"/>
              <a:t> already speaks standard terminology:</a:t>
            </a:r>
          </a:p>
          <a:p>
            <a:pPr lvl="1"/>
            <a:r>
              <a:rPr lang="en-US" dirty="0"/>
              <a:t>Conditions = SNOMED </a:t>
            </a:r>
          </a:p>
          <a:p>
            <a:pPr lvl="1"/>
            <a:r>
              <a:rPr lang="en-US" dirty="0"/>
              <a:t>Drugs = </a:t>
            </a:r>
            <a:r>
              <a:rPr lang="en-US" dirty="0" err="1"/>
              <a:t>RxNorm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Procedures = SNOMED</a:t>
            </a:r>
          </a:p>
          <a:p>
            <a:pPr lvl="1"/>
            <a:r>
              <a:rPr lang="en-US" dirty="0"/>
              <a:t>Observations = SNOMED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7691AA-16AF-4A35-833A-A2975E692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216109-9A91-4FBA-B8A2-BC9899A8E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1814" y="351215"/>
            <a:ext cx="2667000" cy="6506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919282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6B1E0-23FB-4AF2-AFD4-4F4A14041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C7EE9-68C9-46D3-B1DF-DF557077D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Map SNOMED to Standard</a:t>
            </a:r>
          </a:p>
          <a:p>
            <a:r>
              <a:rPr lang="en-US" dirty="0">
                <a:highlight>
                  <a:srgbClr val="FFFF00"/>
                </a:highlight>
              </a:rPr>
              <a:t>Map ICD9 to Standard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C54C1-58D2-43C1-AEB2-6F38D76864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1788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68E71428-6CE7-4A79-81DB-43816B901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40" y="186584"/>
            <a:ext cx="763869" cy="74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Do non-English example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5 </a:t>
            </a:r>
            <a:r>
              <a:rPr lang="en-US" dirty="0" err="1">
                <a:highlight>
                  <a:srgbClr val="FFFF00"/>
                </a:highlight>
              </a:rPr>
              <a:t>dutch</a:t>
            </a:r>
            <a:r>
              <a:rPr lang="en-US" dirty="0">
                <a:highlight>
                  <a:srgbClr val="FFFF00"/>
                </a:highlight>
              </a:rPr>
              <a:t> conditions (IPCI codes)</a:t>
            </a:r>
          </a:p>
          <a:p>
            <a:r>
              <a:rPr lang="en-US" dirty="0">
                <a:highlight>
                  <a:srgbClr val="FFFF00"/>
                </a:highlight>
              </a:rPr>
              <a:t>Show how to create STCM or add to Vocab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903C0-26AD-4C4D-BDFD-88993CDE11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34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638A21-AE4B-4E4B-941F-987E4DF467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this tutorial will provide . . .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BC6DDBA-8A53-4085-9731-ED5D79F2EE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Suggested process for developing a CDM ETL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OHDSI ETL tools: White Rabbit, Rabbit-In-A-Hat, and Usagi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Resources like the CDM Wiki and THEMIS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Generation of a simple ETL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317265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7E521-A215-4EAE-AAA5-43F265DB2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</p:spPr>
        <p:txBody>
          <a:bodyPr/>
          <a:lstStyle/>
          <a:p>
            <a:r>
              <a:rPr lang="en-US" dirty="0"/>
              <a:t>LUNCH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4EBE8-2BB3-4951-A943-E8ABF0C70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22277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Please return in 1 hour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We will be available to answer questions</a:t>
            </a:r>
          </a:p>
        </p:txBody>
      </p:sp>
      <p:pic>
        <p:nvPicPr>
          <p:cNvPr id="3074" name="Picture 2" descr="cat, pusheen, and food image">
            <a:extLst>
              <a:ext uri="{FF2B5EF4-FFF2-40B4-BE49-F238E27FC236}">
                <a16:creationId xmlns:a16="http://schemas.microsoft.com/office/drawing/2014/main" id="{04720A78-A007-4ED5-83FE-82BB2A3F49A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42" y="2136449"/>
            <a:ext cx="3502351" cy="350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C18990-B8C1-4309-8513-4A0C5214B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574" y="1828800"/>
            <a:ext cx="3606800" cy="3810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059FD-FD47-4D7F-82FF-25B5A2DDEF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0641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A6FFF-465A-4072-B77C-0AB8A35C0541}"/>
              </a:ext>
            </a:extLst>
          </p:cNvPr>
          <p:cNvSpPr/>
          <p:nvPr/>
        </p:nvSpPr>
        <p:spPr>
          <a:xfrm>
            <a:off x="7347857" y="3429000"/>
            <a:ext cx="1643743" cy="1643743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90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ge result for pusheen transparent background">
            <a:extLst>
              <a:ext uri="{FF2B5EF4-FFF2-40B4-BE49-F238E27FC236}">
                <a16:creationId xmlns:a16="http://schemas.microsoft.com/office/drawing/2014/main" id="{D7D8A95A-791B-4809-BD57-663530AD8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09020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ETL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Basic SQL ETL</a:t>
            </a:r>
          </a:p>
          <a:p>
            <a:r>
              <a:rPr lang="en-US" dirty="0">
                <a:highlight>
                  <a:srgbClr val="FFFF00"/>
                </a:highlight>
              </a:rPr>
              <a:t>Discussion about investing in having people help you</a:t>
            </a:r>
          </a:p>
          <a:p>
            <a:r>
              <a:rPr lang="en-US" dirty="0">
                <a:highlight>
                  <a:srgbClr val="FFFF00"/>
                </a:highlight>
              </a:rPr>
              <a:t>Testing (show this – not something for people to try in class)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DC519-456A-420B-9212-B48B2EFE5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5455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A6FFF-465A-4072-B77C-0AB8A35C0541}"/>
              </a:ext>
            </a:extLst>
          </p:cNvPr>
          <p:cNvSpPr/>
          <p:nvPr/>
        </p:nvSpPr>
        <p:spPr>
          <a:xfrm>
            <a:off x="5615447" y="3428999"/>
            <a:ext cx="1643743" cy="1643743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3624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4BA0A-2256-4F86-94E6-E60DFFCB6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What is </a:t>
            </a:r>
            <a:r>
              <a:rPr lang="en-US" dirty="0" err="1">
                <a:highlight>
                  <a:srgbClr val="FFFF00"/>
                </a:highlight>
              </a:rPr>
              <a:t>synthea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Review of </a:t>
            </a:r>
            <a:r>
              <a:rPr lang="en-US" dirty="0" err="1">
                <a:highlight>
                  <a:srgbClr val="FFFF00"/>
                </a:highlight>
              </a:rPr>
              <a:t>Synthea+Lauren</a:t>
            </a:r>
            <a:r>
              <a:rPr lang="en-US" dirty="0">
                <a:highlight>
                  <a:srgbClr val="FFFF00"/>
                </a:highlight>
              </a:rPr>
              <a:t> HEEL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Lauren is a zombie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675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EB30-9F48-4F0E-9793-5DD834B6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Maintenance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BEAB10-9065-44A8-B04F-DC235D3D3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13" y="3870711"/>
            <a:ext cx="1543050" cy="5048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ACB8D49-BEDE-4424-AFBC-1EFA1355D0C3}"/>
              </a:ext>
            </a:extLst>
          </p:cNvPr>
          <p:cNvSpPr/>
          <p:nvPr/>
        </p:nvSpPr>
        <p:spPr>
          <a:xfrm>
            <a:off x="59608" y="4499379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New Vocab?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D71A8-FD27-4BF3-A44A-752AB07F9F5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6871" y="2575561"/>
            <a:ext cx="822586" cy="822586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5B52D95-DDCC-4471-926E-171B8E9EADA8}"/>
              </a:ext>
            </a:extLst>
          </p:cNvPr>
          <p:cNvSpPr/>
          <p:nvPr/>
        </p:nvSpPr>
        <p:spPr>
          <a:xfrm>
            <a:off x="77070" y="3324675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Bug Found?</a:t>
            </a: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E7950BF0-93C6-432A-BC41-3EDF6634FA42}"/>
              </a:ext>
            </a:extLst>
          </p:cNvPr>
          <p:cNvSpPr/>
          <p:nvPr/>
        </p:nvSpPr>
        <p:spPr>
          <a:xfrm>
            <a:off x="809244" y="1331168"/>
            <a:ext cx="523647" cy="604898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A2FB6FF-F96E-4E52-9667-6DE037C50048}"/>
              </a:ext>
            </a:extLst>
          </p:cNvPr>
          <p:cNvSpPr/>
          <p:nvPr/>
        </p:nvSpPr>
        <p:spPr>
          <a:xfrm>
            <a:off x="52623" y="1929230"/>
            <a:ext cx="2131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Changed or Updated Raw Data?</a:t>
            </a:r>
          </a:p>
        </p:txBody>
      </p:sp>
      <p:pic>
        <p:nvPicPr>
          <p:cNvPr id="54" name="Picture 4" descr="Image result for pusheen transparent background">
            <a:extLst>
              <a:ext uri="{FF2B5EF4-FFF2-40B4-BE49-F238E27FC236}">
                <a16:creationId xmlns:a16="http://schemas.microsoft.com/office/drawing/2014/main" id="{C6A4807A-3BA2-411D-B353-B9223E23B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112" y="3600748"/>
            <a:ext cx="1522917" cy="152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53B0802-4AEC-47BD-BF80-B162402990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4869" y="3657645"/>
            <a:ext cx="1466020" cy="1466020"/>
          </a:xfrm>
          <a:prstGeom prst="rect">
            <a:avLst/>
          </a:prstGeom>
        </p:spPr>
      </p:pic>
      <p:sp>
        <p:nvSpPr>
          <p:cNvPr id="56" name="Scroll: Vertical 55">
            <a:extLst>
              <a:ext uri="{FF2B5EF4-FFF2-40B4-BE49-F238E27FC236}">
                <a16:creationId xmlns:a16="http://schemas.microsoft.com/office/drawing/2014/main" id="{39DCBA07-0EEB-46FA-B378-6E7E2561D6A4}"/>
              </a:ext>
            </a:extLst>
          </p:cNvPr>
          <p:cNvSpPr/>
          <p:nvPr/>
        </p:nvSpPr>
        <p:spPr>
          <a:xfrm>
            <a:off x="4700889" y="2321389"/>
            <a:ext cx="675609" cy="762162"/>
          </a:xfrm>
          <a:prstGeom prst="verticalScroll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ETL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0055174-D705-4144-A24F-41A959E5429C}"/>
              </a:ext>
            </a:extLst>
          </p:cNvPr>
          <p:cNvSpPr/>
          <p:nvPr/>
        </p:nvSpPr>
        <p:spPr>
          <a:xfrm>
            <a:off x="5038693" y="4870636"/>
            <a:ext cx="2131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 technical person implements the ETL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ED08640-25B1-44C6-B296-028A26E5CE93}"/>
              </a:ext>
            </a:extLst>
          </p:cNvPr>
          <p:cNvSpPr/>
          <p:nvPr/>
        </p:nvSpPr>
        <p:spPr>
          <a:xfrm>
            <a:off x="2969476" y="4879337"/>
            <a:ext cx="1779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All are involved in quality control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47100BA2-D0F6-419B-BFEE-9FDD19AEC7CD}"/>
              </a:ext>
            </a:extLst>
          </p:cNvPr>
          <p:cNvSpPr/>
          <p:nvPr/>
        </p:nvSpPr>
        <p:spPr>
          <a:xfrm rot="2775711">
            <a:off x="5459164" y="3192862"/>
            <a:ext cx="669579" cy="66420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9C3D346A-5AA9-4B8D-98A4-35C7EB6A40A5}"/>
              </a:ext>
            </a:extLst>
          </p:cNvPr>
          <p:cNvSpPr/>
          <p:nvPr/>
        </p:nvSpPr>
        <p:spPr>
          <a:xfrm rot="10800000">
            <a:off x="4627089" y="4062862"/>
            <a:ext cx="678385" cy="655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EFF063AB-87FC-4204-A6B1-963009939573}"/>
              </a:ext>
            </a:extLst>
          </p:cNvPr>
          <p:cNvSpPr/>
          <p:nvPr/>
        </p:nvSpPr>
        <p:spPr>
          <a:xfrm rot="18993669">
            <a:off x="3918379" y="3006685"/>
            <a:ext cx="678385" cy="655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AF06341-B142-4DF8-AECA-E8557BC3AFA4}"/>
              </a:ext>
            </a:extLst>
          </p:cNvPr>
          <p:cNvSpPr/>
          <p:nvPr/>
        </p:nvSpPr>
        <p:spPr>
          <a:xfrm>
            <a:off x="4158085" y="1606065"/>
            <a:ext cx="1779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ETL Documentation </a:t>
            </a:r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318FB5AD-D156-4E17-865F-6A265499D881}"/>
              </a:ext>
            </a:extLst>
          </p:cNvPr>
          <p:cNvSpPr/>
          <p:nvPr/>
        </p:nvSpPr>
        <p:spPr>
          <a:xfrm>
            <a:off x="2143500" y="1329146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D9361A5A-6DF6-4100-87E7-6DF2175FAA90}"/>
              </a:ext>
            </a:extLst>
          </p:cNvPr>
          <p:cNvSpPr/>
          <p:nvPr/>
        </p:nvSpPr>
        <p:spPr>
          <a:xfrm>
            <a:off x="2143500" y="2627441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0FC45633-CBB3-4852-A0FB-9B27BA9B2E0B}"/>
              </a:ext>
            </a:extLst>
          </p:cNvPr>
          <p:cNvSpPr/>
          <p:nvPr/>
        </p:nvSpPr>
        <p:spPr>
          <a:xfrm>
            <a:off x="2143500" y="5114375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lowchart: Magnetic Disk 65">
            <a:extLst>
              <a:ext uri="{FF2B5EF4-FFF2-40B4-BE49-F238E27FC236}">
                <a16:creationId xmlns:a16="http://schemas.microsoft.com/office/drawing/2014/main" id="{EBEB9D60-424E-4C83-8850-F6541D60CB9E}"/>
              </a:ext>
            </a:extLst>
          </p:cNvPr>
          <p:cNvSpPr/>
          <p:nvPr/>
        </p:nvSpPr>
        <p:spPr>
          <a:xfrm>
            <a:off x="7870040" y="2972739"/>
            <a:ext cx="1012371" cy="912521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D1CBFAA-FB20-4498-84C9-D1FB66457550}"/>
              </a:ext>
            </a:extLst>
          </p:cNvPr>
          <p:cNvSpPr/>
          <p:nvPr/>
        </p:nvSpPr>
        <p:spPr>
          <a:xfrm>
            <a:off x="7308008" y="3956008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Updated CDM</a:t>
            </a: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6F03CDCA-58CD-4DD4-80C8-4831FB3CA572}"/>
              </a:ext>
            </a:extLst>
          </p:cNvPr>
          <p:cNvSpPr/>
          <p:nvPr/>
        </p:nvSpPr>
        <p:spPr>
          <a:xfrm>
            <a:off x="6928927" y="3098048"/>
            <a:ext cx="840143" cy="822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" descr="http://www.ohdsi.org/web/wiki/lib/exe/fetch.php?w=100&amp;tok=44f68f&amp;media=t-ohdsi-logo-only.png">
            <a:extLst>
              <a:ext uri="{FF2B5EF4-FFF2-40B4-BE49-F238E27FC236}">
                <a16:creationId xmlns:a16="http://schemas.microsoft.com/office/drawing/2014/main" id="{C7B0AE73-0DB3-4DB2-AFA6-DD2D69882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96" y="5123665"/>
            <a:ext cx="667512" cy="6675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54D650C0-282C-408F-90FC-0561E732F0A8}"/>
              </a:ext>
            </a:extLst>
          </p:cNvPr>
          <p:cNvSpPr/>
          <p:nvPr/>
        </p:nvSpPr>
        <p:spPr>
          <a:xfrm>
            <a:off x="80019" y="5930022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CDM Update?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7E094D59-3B26-43A8-83A6-2EBE15B61932}"/>
              </a:ext>
            </a:extLst>
          </p:cNvPr>
          <p:cNvSpPr/>
          <p:nvPr/>
        </p:nvSpPr>
        <p:spPr>
          <a:xfrm>
            <a:off x="2143500" y="3711830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B3E97-ABF3-443A-9417-125907C2B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1131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835A2D-8095-498E-8D9B-B7B7D2ED2B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ETL Pain Points</a:t>
            </a:r>
          </a:p>
        </p:txBody>
      </p:sp>
      <p:pic>
        <p:nvPicPr>
          <p:cNvPr id="10242" name="Picture 2" descr="Image result for pusheen transparent background sad">
            <a:extLst>
              <a:ext uri="{FF2B5EF4-FFF2-40B4-BE49-F238E27FC236}">
                <a16:creationId xmlns:a16="http://schemas.microsoft.com/office/drawing/2014/main" id="{890A8F37-9576-4902-AD3E-CD8A5282B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890" y="3599916"/>
            <a:ext cx="1918620" cy="218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020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21F1B-ED04-45AE-9694-40DB88D38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43391-214B-456F-A2DF-922AE6089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80/20 rules</a:t>
            </a:r>
          </a:p>
          <a:p>
            <a:r>
              <a:rPr lang="en-US" dirty="0">
                <a:highlight>
                  <a:srgbClr val="FFFF00"/>
                </a:highlight>
              </a:rPr>
              <a:t>TA office hours:  1:1 advice</a:t>
            </a:r>
          </a:p>
          <a:p>
            <a:r>
              <a:rPr lang="en-US" dirty="0">
                <a:highlight>
                  <a:srgbClr val="FFFF00"/>
                </a:highlight>
              </a:rPr>
              <a:t>Losing data and gaining data</a:t>
            </a:r>
          </a:p>
          <a:p>
            <a:r>
              <a:rPr lang="en-US" dirty="0">
                <a:highlight>
                  <a:srgbClr val="FFFF00"/>
                </a:highlight>
              </a:rPr>
              <a:t>How do you make sure you have quality of data</a:t>
            </a:r>
          </a:p>
          <a:p>
            <a:r>
              <a:rPr lang="en-US" dirty="0">
                <a:highlight>
                  <a:srgbClr val="FFFF00"/>
                </a:highlight>
              </a:rPr>
              <a:t>Examples of bad structures (example of DX1,2,3,4) - Give example of the complexity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ETL real world scenario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Sign off on an ETL complete, or handling Vocab updates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How do you update it?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331B2-5994-4BE5-8185-8A5DEDAE0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827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FA3C6-10B8-4A76-95DB-61B5762A8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80/20 Rule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35161-25D2-4664-8F41-3F6C0C13C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1111704"/>
            <a:ext cx="8505825" cy="1543050"/>
          </a:xfrm>
          <a:prstGeom prst="rect">
            <a:avLst/>
          </a:prstGeom>
        </p:spPr>
      </p:pic>
      <p:pic>
        <p:nvPicPr>
          <p:cNvPr id="1026" name="Picture 2" descr="An external file that holds a picture, illustration, etc.&#10;Object name is 40264_2014_214_Fig1_HTML.jpg">
            <a:extLst>
              <a:ext uri="{FF2B5EF4-FFF2-40B4-BE49-F238E27FC236}">
                <a16:creationId xmlns:a16="http://schemas.microsoft.com/office/drawing/2014/main" id="{50D6050F-533B-488B-9EF6-1C68A39A7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72" y="2654754"/>
            <a:ext cx="54102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5B0147-2766-4FC1-A3B6-62EEABB717C9}"/>
              </a:ext>
            </a:extLst>
          </p:cNvPr>
          <p:cNvSpPr txBox="1"/>
          <p:nvPr/>
        </p:nvSpPr>
        <p:spPr>
          <a:xfrm>
            <a:off x="6178663" y="3731844"/>
            <a:ext cx="2471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don’t need to map all terms to get good data coverage!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A5321-0E56-4A23-A861-F05EFE2E9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472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9EF61-3037-42DF-B055-D522CC01F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C8AFB-549E-48BC-8AFE-B3C910534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Show some examples of Metadata from CCAE drop off – losing data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Things you should be thinking about to do with a data custodian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ACE63F-1BB9-4B3D-BDAA-BAF87DB544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70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06434-1949-43AB-8A2C-A840C7BCF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4AADC-2294-449A-9ACB-55B1F3B47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AFAEB-7944-4A30-907E-9BA785604D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0641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5A2F2-C522-433A-8F5A-5FEDA1D2C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DF741-6261-4417-BB17-C6916FDDB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Advanced questions time?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B18A3-ACAA-43D6-928A-73302862A5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260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2E75B-9D84-4FFE-A7F0-CC7C6A90E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1D0CA-E875-4CF2-95FA-4D5F12AA0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Anthony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3AD27-8B3E-49C5-9507-AE7287A573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60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6653C6C-527F-4ECD-9092-249E5AF16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956989"/>
              </p:ext>
            </p:extLst>
          </p:nvPr>
        </p:nvGraphicFramePr>
        <p:xfrm>
          <a:off x="838200" y="1337178"/>
          <a:ext cx="7543800" cy="50354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1900">
                  <a:extLst>
                    <a:ext uri="{9D8B030D-6E8A-4147-A177-3AD203B41FA5}">
                      <a16:colId xmlns:a16="http://schemas.microsoft.com/office/drawing/2014/main" val="2626062138"/>
                    </a:ext>
                  </a:extLst>
                </a:gridCol>
                <a:gridCol w="3771900">
                  <a:extLst>
                    <a:ext uri="{9D8B030D-6E8A-4147-A177-3AD203B41FA5}">
                      <a16:colId xmlns:a16="http://schemas.microsoft.com/office/drawing/2014/main" val="984872660"/>
                    </a:ext>
                  </a:extLst>
                </a:gridCol>
              </a:tblGrid>
              <a:tr h="37198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Clair Blacketer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Mui van Zandt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039180"/>
                  </a:ext>
                </a:extLst>
              </a:tr>
              <a:tr h="11377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499494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Erica Voss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308687"/>
                  </a:ext>
                </a:extLst>
              </a:tr>
              <a:tr h="11377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424255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3D74287-8AE6-4807-8689-B341B45A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pic>
        <p:nvPicPr>
          <p:cNvPr id="9218" name="Picture 2" descr="Bitmoji Image">
            <a:extLst>
              <a:ext uri="{FF2B5EF4-FFF2-40B4-BE49-F238E27FC236}">
                <a16:creationId xmlns:a16="http://schemas.microsoft.com/office/drawing/2014/main" id="{B4AECE9E-BEAB-4D81-BF70-357CB3B5D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59" y="3954102"/>
            <a:ext cx="2269354" cy="22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forums.ohdsi.org/uploads/default/original/2X/3/329e894eda074448b832a12f726f98eaa83d3ce0.png">
            <a:extLst>
              <a:ext uri="{FF2B5EF4-FFF2-40B4-BE49-F238E27FC236}">
                <a16:creationId xmlns:a16="http://schemas.microsoft.com/office/drawing/2014/main" id="{582E1955-1EE0-4DFE-BD2F-8BF9D1406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723" y="1749209"/>
            <a:ext cx="1995888" cy="199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Bitmoji Image">
            <a:extLst>
              <a:ext uri="{FF2B5EF4-FFF2-40B4-BE49-F238E27FC236}">
                <a16:creationId xmlns:a16="http://schemas.microsoft.com/office/drawing/2014/main" id="{15DA4741-AEF5-40A4-9941-E2F46A9A8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59" y="1777705"/>
            <a:ext cx="2073999" cy="207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5DA47-D527-46B2-AA3C-865F6C55E7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43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Ground Rules</a:t>
            </a:r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800" dirty="0"/>
              <a:t>We are recording</a:t>
            </a:r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1800" dirty="0"/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1400" dirty="0"/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800" dirty="0"/>
              <a:t>We may </a:t>
            </a:r>
            <a:r>
              <a:rPr lang="de-DE" sz="2800" dirty="0"/>
              <a:t>take </a:t>
            </a:r>
            <a:r>
              <a:rPr lang="en-US" sz="2800" dirty="0"/>
              <a:t>some questions off-line if too specific</a:t>
            </a:r>
          </a:p>
        </p:txBody>
      </p:sp>
      <p:sp>
        <p:nvSpPr>
          <p:cNvPr id="247" name="Shape 24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8</a:t>
            </a:fld>
            <a:endParaRPr lang="en-US" dirty="0"/>
          </a:p>
        </p:txBody>
      </p:sp>
      <p:pic>
        <p:nvPicPr>
          <p:cNvPr id="6" name="Picture 2" descr="http://data.whicdn.com/images/137419430/superthum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22006"/>
            <a:ext cx="1318783" cy="109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835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6AA83-3979-428D-9B3A-A9FF8AC5D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2B40F-AF05-4245-B541-FC7B31F49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Extract, Transform, Load</a:t>
            </a:r>
          </a:p>
          <a:p>
            <a:endParaRPr lang="en-US" dirty="0"/>
          </a:p>
          <a:p>
            <a:r>
              <a:rPr lang="en-US" dirty="0"/>
              <a:t>In order to get from our native/raw data into the OMOP CDM we need to design and develop and ETL process</a:t>
            </a:r>
          </a:p>
          <a:p>
            <a:endParaRPr lang="en-US" dirty="0"/>
          </a:p>
          <a:p>
            <a:r>
              <a:rPr lang="en-US" dirty="0"/>
              <a:t>Goal in </a:t>
            </a:r>
            <a:r>
              <a:rPr lang="en-US" dirty="0" err="1"/>
              <a:t>ETLing</a:t>
            </a:r>
            <a:r>
              <a:rPr lang="en-US" dirty="0"/>
              <a:t> is standardize the format and terminology</a:t>
            </a:r>
          </a:p>
          <a:p>
            <a:endParaRPr lang="en-US" dirty="0"/>
          </a:p>
          <a:p>
            <a:r>
              <a:rPr lang="en-US" dirty="0"/>
              <a:t>This tutorial</a:t>
            </a:r>
          </a:p>
          <a:p>
            <a:pPr lvl="1"/>
            <a:r>
              <a:rPr lang="en-US" dirty="0"/>
              <a:t>Will teach you best practices around designing an ETL and CDM maintenance</a:t>
            </a:r>
          </a:p>
          <a:p>
            <a:pPr lvl="1"/>
            <a:r>
              <a:rPr lang="en-US" dirty="0"/>
              <a:t>Will not teach you how to program an ETL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2D7EF-0E8C-4453-8B0C-276635A0F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96232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AAD83C48-3580-4B4C-8817-1B2294EB4403}" vid="{D74E4C50-B0C5-4596-B266-3AEBB0D0F2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3280</TotalTime>
  <Words>1907</Words>
  <Application>Microsoft Office PowerPoint</Application>
  <PresentationFormat>On-screen Show (4:3)</PresentationFormat>
  <Paragraphs>513</Paragraphs>
  <Slides>61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Consolas</vt:lpstr>
      <vt:lpstr>Wingdings</vt:lpstr>
      <vt:lpstr>Theme1</vt:lpstr>
      <vt:lpstr>GENERAL DESCRIPTION</vt:lpstr>
      <vt:lpstr>THINGS TO DO</vt:lpstr>
      <vt:lpstr>HOMEWORK</vt:lpstr>
      <vt:lpstr>OMOP Common Data Model Extract, Transform &amp; Load Tutorial</vt:lpstr>
      <vt:lpstr>What this tutorial will provide . . . </vt:lpstr>
      <vt:lpstr>Agenda</vt:lpstr>
      <vt:lpstr>Instructors</vt:lpstr>
      <vt:lpstr>Ground Rules</vt:lpstr>
      <vt:lpstr>ETL</vt:lpstr>
      <vt:lpstr>OHDSI in a Box</vt:lpstr>
      <vt:lpstr>PowerPoint Presentation</vt:lpstr>
      <vt:lpstr>OHDSI’s Mission &amp; Vision</vt:lpstr>
      <vt:lpstr>Current  Approach: “One Study – One Script“</vt:lpstr>
      <vt:lpstr>Solution: Data Standardization Enables Systematic Research</vt:lpstr>
      <vt:lpstr>CDM Version 6 Key Domains</vt:lpstr>
      <vt:lpstr>Why the CDM?</vt:lpstr>
      <vt:lpstr>Why the CDM?</vt:lpstr>
      <vt:lpstr>ETL Process</vt:lpstr>
      <vt:lpstr>ETL Process</vt:lpstr>
      <vt:lpstr>PowerPoint Presentation</vt:lpstr>
      <vt:lpstr>PowerPoint Presentation</vt:lpstr>
      <vt:lpstr>A Patient’s Story:  Lauren</vt:lpstr>
      <vt:lpstr>What data do we have?</vt:lpstr>
      <vt:lpstr>Data Format</vt:lpstr>
      <vt:lpstr>Synthea Tables</vt:lpstr>
      <vt:lpstr>NOTES</vt:lpstr>
      <vt:lpstr>Raw Data</vt:lpstr>
      <vt:lpstr>Tools help us get started . . . </vt:lpstr>
      <vt:lpstr>White Rabbit - Location</vt:lpstr>
      <vt:lpstr>White Rabbit - Scan</vt:lpstr>
      <vt:lpstr>White Rabbit - Scan</vt:lpstr>
      <vt:lpstr>White Rabbit - Scan</vt:lpstr>
      <vt:lpstr>White Rabbit – Scan Report</vt:lpstr>
      <vt:lpstr>White Rabbit – Scan Report: raw_synthea</vt:lpstr>
      <vt:lpstr>White Rabbit – Scan Report: raw_synthea</vt:lpstr>
      <vt:lpstr>White Rabbit – Scan Report: raw_synthea</vt:lpstr>
      <vt:lpstr>White Rabbit – Scan Report: raw_synthea</vt:lpstr>
      <vt:lpstr>Now Your Turn: Scan Lauren’s Data</vt:lpstr>
      <vt:lpstr>White Rabbit</vt:lpstr>
      <vt:lpstr>White Rabbit</vt:lpstr>
      <vt:lpstr>Rabbit In a Hat</vt:lpstr>
      <vt:lpstr>Rabbit-in-a-Hat</vt:lpstr>
      <vt:lpstr>Resources</vt:lpstr>
      <vt:lpstr>PowerPoint Presentation</vt:lpstr>
      <vt:lpstr>Standardizing Terminologies</vt:lpstr>
      <vt:lpstr>OMOP Vocab</vt:lpstr>
      <vt:lpstr>OMOP Vocab</vt:lpstr>
      <vt:lpstr>PowerPoint Presentation</vt:lpstr>
      <vt:lpstr>USAGI</vt:lpstr>
      <vt:lpstr>LUNCH</vt:lpstr>
      <vt:lpstr>PowerPoint Presentation</vt:lpstr>
      <vt:lpstr>Basic ETL</vt:lpstr>
      <vt:lpstr>PowerPoint Presentation</vt:lpstr>
      <vt:lpstr>Quality</vt:lpstr>
      <vt:lpstr>ETL Maintenance</vt:lpstr>
      <vt:lpstr>ETL Pain Points</vt:lpstr>
      <vt:lpstr>PowerPoint Presentation</vt:lpstr>
      <vt:lpstr>80/20 Rule</vt:lpstr>
      <vt:lpstr>PowerPoint Presentation</vt:lpstr>
      <vt:lpstr>PowerPoint Presentation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OMOP Common Data Model Extract, Transform &amp; Load Tutorial</dc:title>
  <dc:creator>Voss, Erica</dc:creator>
  <cp:lastModifiedBy>Voss, Erica </cp:lastModifiedBy>
  <cp:revision>80</cp:revision>
  <dcterms:created xsi:type="dcterms:W3CDTF">2018-12-19T18:52:50Z</dcterms:created>
  <dcterms:modified xsi:type="dcterms:W3CDTF">2019-03-05T19:26:27Z</dcterms:modified>
</cp:coreProperties>
</file>